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4.svg" ContentType="image/svg+xml"/>
  <Override PartName="/ppt/media/image6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49"/>
  </p:handoutMasterIdLst>
  <p:sldIdLst>
    <p:sldId id="304" r:id="rId3"/>
    <p:sldId id="9970" r:id="rId5"/>
    <p:sldId id="9971" r:id="rId6"/>
    <p:sldId id="9974" r:id="rId7"/>
    <p:sldId id="308" r:id="rId8"/>
    <p:sldId id="9972" r:id="rId9"/>
    <p:sldId id="9975" r:id="rId10"/>
    <p:sldId id="9976" r:id="rId11"/>
    <p:sldId id="9977" r:id="rId12"/>
    <p:sldId id="9978" r:id="rId13"/>
    <p:sldId id="9979" r:id="rId14"/>
    <p:sldId id="9980" r:id="rId15"/>
    <p:sldId id="9981" r:id="rId16"/>
    <p:sldId id="9982" r:id="rId17"/>
    <p:sldId id="9983" r:id="rId18"/>
    <p:sldId id="9984" r:id="rId19"/>
    <p:sldId id="9985" r:id="rId20"/>
    <p:sldId id="9986" r:id="rId21"/>
    <p:sldId id="9987" r:id="rId22"/>
    <p:sldId id="9988" r:id="rId23"/>
    <p:sldId id="9989" r:id="rId24"/>
    <p:sldId id="9990" r:id="rId25"/>
    <p:sldId id="9991" r:id="rId26"/>
    <p:sldId id="9992" r:id="rId27"/>
    <p:sldId id="9993" r:id="rId28"/>
    <p:sldId id="9995" r:id="rId29"/>
    <p:sldId id="9994" r:id="rId30"/>
    <p:sldId id="9997" r:id="rId31"/>
    <p:sldId id="9996" r:id="rId32"/>
    <p:sldId id="9998" r:id="rId33"/>
    <p:sldId id="9999" r:id="rId34"/>
    <p:sldId id="10000" r:id="rId35"/>
    <p:sldId id="10001" r:id="rId36"/>
    <p:sldId id="10002" r:id="rId37"/>
    <p:sldId id="10003" r:id="rId38"/>
    <p:sldId id="10004" r:id="rId39"/>
    <p:sldId id="10005" r:id="rId40"/>
    <p:sldId id="10006" r:id="rId41"/>
    <p:sldId id="10007" r:id="rId42"/>
    <p:sldId id="10008" r:id="rId43"/>
    <p:sldId id="10009" r:id="rId44"/>
    <p:sldId id="10010" r:id="rId45"/>
    <p:sldId id="10011" r:id="rId46"/>
    <p:sldId id="6029" r:id="rId47"/>
    <p:sldId id="10012" r:id="rId48"/>
  </p:sldIdLst>
  <p:sldSz cx="9144000" cy="5143500" type="screen16x9"/>
  <p:notesSz cx="6858000" cy="9144000"/>
  <p:custDataLst>
    <p:tags r:id="rId5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99"/>
    <a:srgbClr val="435CC8"/>
    <a:srgbClr val="FFC600"/>
    <a:srgbClr val="1F2B88"/>
    <a:srgbClr val="FFC000"/>
    <a:srgbClr val="242C52"/>
    <a:srgbClr val="6880B1"/>
    <a:srgbClr val="FFBB0A"/>
    <a:srgbClr val="FFC102"/>
    <a:srgbClr val="1D24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22" autoAdjust="0"/>
    <p:restoredTop sz="88142"/>
  </p:normalViewPr>
  <p:slideViewPr>
    <p:cSldViewPr snapToGrid="0" snapToObjects="1" showGuides="1">
      <p:cViewPr varScale="1">
        <p:scale>
          <a:sx n="128" d="100"/>
          <a:sy n="128" d="100"/>
        </p:scale>
        <p:origin x="1096" y="160"/>
      </p:cViewPr>
      <p:guideLst>
        <p:guide orient="horz" pos="1614"/>
        <p:guide pos="2880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3" Type="http://schemas.openxmlformats.org/officeDocument/2006/relationships/tags" Target="tags/tag1.xml"/><Relationship Id="rId52" Type="http://schemas.openxmlformats.org/officeDocument/2006/relationships/tableStyles" Target="tableStyles.xml"/><Relationship Id="rId51" Type="http://schemas.openxmlformats.org/officeDocument/2006/relationships/viewProps" Target="viewProps.xml"/><Relationship Id="rId50" Type="http://schemas.openxmlformats.org/officeDocument/2006/relationships/presProps" Target="presProps.xml"/><Relationship Id="rId5" Type="http://schemas.openxmlformats.org/officeDocument/2006/relationships/slide" Target="slides/slide2.xml"/><Relationship Id="rId49" Type="http://schemas.openxmlformats.org/officeDocument/2006/relationships/handoutMaster" Target="handoutMasters/handoutMaster1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jpeg>
</file>

<file path=ppt/media/image33.jpeg>
</file>

<file path=ppt/media/image34.jpeg>
</file>

<file path=ppt/media/image35.jpeg>
</file>

<file path=ppt/media/image36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" panose="020F0502020204030204" charset="-122"/>
        <a:ea typeface="思源黑体" panose="020F0502020204030204" charset="-122"/>
        <a:cs typeface="思源黑体" panose="020F050202020403020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" panose="020F0502020204030204" charset="-122"/>
        <a:ea typeface="思源黑体" panose="020F0502020204030204" charset="-122"/>
        <a:cs typeface="思源黑体" panose="020F050202020403020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" panose="020F0502020204030204" charset="-122"/>
        <a:ea typeface="思源黑体" panose="020F0502020204030204" charset="-122"/>
        <a:cs typeface="思源黑体" panose="020F050202020403020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" panose="020F0502020204030204" charset="-122"/>
        <a:ea typeface="思源黑体" panose="020F0502020204030204" charset="-122"/>
        <a:cs typeface="思源黑体" panose="020F050202020403020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" panose="020F0502020204030204" charset="-122"/>
        <a:ea typeface="思源黑体" panose="020F0502020204030204" charset="-122"/>
        <a:cs typeface="思源黑体" panose="020F050202020403020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20000"/>
              </a:lnSpc>
            </a:pP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20000"/>
              </a:lnSpc>
            </a:pPr>
            <a:r>
              <a:rPr lang="en-US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4.1 </a:t>
            </a:r>
            <a:r>
              <a:rPr lang="zh-CN" altLang="en-US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传统的软件测试过程	</a:t>
            </a: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4.1.1 </a:t>
            </a:r>
            <a:r>
              <a:rPr lang="en-GB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W</a:t>
            </a:r>
            <a:r>
              <a:rPr lang="zh-CN" altLang="en-US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模型	</a:t>
            </a: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4.1.2 </a:t>
            </a:r>
            <a:r>
              <a:rPr lang="en-GB" altLang="zh-CN" sz="1200" kern="100" dirty="0" err="1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TMap</a:t>
            </a:r>
            <a:r>
              <a:rPr lang="en-GB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 NEXT	</a:t>
            </a:r>
            <a:endParaRPr lang="en-GB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GB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4.2 </a:t>
            </a:r>
            <a:r>
              <a:rPr lang="zh-CN" altLang="en-US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敏捷测试过程	</a:t>
            </a: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4.2.1 </a:t>
            </a:r>
            <a:r>
              <a:rPr lang="zh-CN" altLang="en-US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敏捷测试的价值观和原则	</a:t>
            </a: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4.2.2 </a:t>
            </a:r>
            <a:r>
              <a:rPr lang="zh-CN" altLang="en-US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传统测试和敏捷测试的区别	</a:t>
            </a: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4.2.3 </a:t>
            </a:r>
            <a:r>
              <a:rPr lang="zh-CN" altLang="en-US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敏捷测试流程	</a:t>
            </a: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4.2.4 </a:t>
            </a:r>
            <a:r>
              <a:rPr lang="en-GB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SBTM	</a:t>
            </a:r>
            <a:endParaRPr lang="en-GB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GB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4.3 </a:t>
            </a:r>
            <a:r>
              <a:rPr lang="zh-CN" altLang="en-US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软件测试流派	</a:t>
            </a: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4.4 </a:t>
            </a:r>
            <a:r>
              <a:rPr lang="zh-CN" altLang="en-US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测试过程改进	</a:t>
            </a: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4.4.1 </a:t>
            </a:r>
            <a:r>
              <a:rPr lang="en-GB" altLang="zh-CN" sz="1200" kern="100" dirty="0" err="1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TMMi</a:t>
            </a:r>
            <a:r>
              <a:rPr lang="en-GB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	89</a:t>
            </a:r>
            <a:endParaRPr lang="en-GB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GB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4.4.2 TPI NEXT	</a:t>
            </a:r>
            <a:endParaRPr lang="en-GB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GB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4.4.3 CTP	</a:t>
            </a:r>
            <a:endParaRPr lang="en-GB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GB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4.4.4 STEP	</a:t>
            </a:r>
            <a:endParaRPr lang="en-GB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GB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4.5 </a:t>
            </a:r>
            <a:r>
              <a:rPr lang="zh-CN" altLang="en-US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软件测试标准与规范	</a:t>
            </a: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小结	</a:t>
            </a:r>
            <a:r>
              <a:rPr lang="en-US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102</a:t>
            </a: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思考题	</a:t>
            </a:r>
            <a:r>
              <a:rPr lang="en-US" altLang="zh-CN" sz="1200" kern="100" dirty="0">
                <a:solidFill>
                  <a:srgbClr val="3F3F3F"/>
                </a:solidFill>
                <a:effectLst/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103</a:t>
            </a: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endParaRPr lang="en-US" altLang="zh-CN" sz="1200" kern="100" dirty="0">
              <a:solidFill>
                <a:srgbClr val="3F3F3F"/>
              </a:solidFill>
              <a:effectLst/>
              <a:latin typeface="Calibri" panose="020F050202020403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b="2308"/>
          <a:stretch>
            <a:fillRect/>
          </a:stretch>
        </p:blipFill>
        <p:spPr>
          <a:xfrm>
            <a:off x="-2" y="6976"/>
            <a:ext cx="9144002" cy="5136524"/>
          </a:xfrm>
          <a:prstGeom prst="rect">
            <a:avLst/>
          </a:prstGeom>
        </p:spPr>
      </p:pic>
      <p:sp>
        <p:nvSpPr>
          <p:cNvPr id="15" name="文本占位符 14"/>
          <p:cNvSpPr>
            <a:spLocks noGrp="1"/>
          </p:cNvSpPr>
          <p:nvPr>
            <p:ph type="body" sz="quarter" idx="13"/>
          </p:nvPr>
        </p:nvSpPr>
        <p:spPr>
          <a:xfrm>
            <a:off x="628650" y="3333947"/>
            <a:ext cx="7886700" cy="685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defRPr>
            </a:lvl1pPr>
            <a:lvl3pPr marL="685800" indent="0">
              <a:buNone/>
              <a:defRPr/>
            </a:lvl3pPr>
          </a:lstStyle>
          <a:p>
            <a:pPr lvl="0"/>
            <a:endParaRPr kumimoji="1" lang="zh-CN" altLang="en-US" dirty="0"/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>
          <a:xfrm>
            <a:off x="628650" y="2092075"/>
            <a:ext cx="7886700" cy="9941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思源黑体 Bold" panose="020B0800000000000000" charset="-122"/>
                <a:ea typeface="思源黑体 Bold" panose="020B0800000000000000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grpSp>
        <p:nvGrpSpPr>
          <p:cNvPr id="8" name="组合 10"/>
          <p:cNvGrpSpPr/>
          <p:nvPr userDrawn="1"/>
        </p:nvGrpSpPr>
        <p:grpSpPr>
          <a:xfrm>
            <a:off x="628651" y="1905306"/>
            <a:ext cx="4936937" cy="1363896"/>
            <a:chOff x="2666198" y="2543397"/>
            <a:chExt cx="7199697" cy="1316333"/>
          </a:xfrm>
        </p:grpSpPr>
        <p:cxnSp>
          <p:nvCxnSpPr>
            <p:cNvPr id="9" name="直线连接符 8"/>
            <p:cNvCxnSpPr/>
            <p:nvPr userDrawn="1"/>
          </p:nvCxnSpPr>
          <p:spPr>
            <a:xfrm>
              <a:off x="2666198" y="2543397"/>
              <a:ext cx="7199697" cy="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线连接符 9"/>
            <p:cNvCxnSpPr/>
            <p:nvPr userDrawn="1"/>
          </p:nvCxnSpPr>
          <p:spPr>
            <a:xfrm>
              <a:off x="2666198" y="3859730"/>
              <a:ext cx="7199697" cy="0"/>
            </a:xfrm>
            <a:prstGeom prst="line">
              <a:avLst/>
            </a:prstGeom>
            <a:ln>
              <a:solidFill>
                <a:srgbClr val="8F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628650" y="4357416"/>
            <a:ext cx="7886700" cy="32664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400" b="0" i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defRPr>
            </a:lvl1pPr>
            <a:lvl3pPr marL="685800" indent="0">
              <a:buNone/>
              <a:defRPr/>
            </a:lvl3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语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企业服务VI系统-19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773"/>
            <a:ext cx="9144000" cy="5200855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2485330" y="1907549"/>
            <a:ext cx="4173344" cy="1338513"/>
            <a:chOff x="2666197" y="2543397"/>
            <a:chExt cx="7199698" cy="1784684"/>
          </a:xfrm>
        </p:grpSpPr>
        <p:cxnSp>
          <p:nvCxnSpPr>
            <p:cNvPr id="6" name="直线连接符 5"/>
            <p:cNvCxnSpPr/>
            <p:nvPr userDrawn="1"/>
          </p:nvCxnSpPr>
          <p:spPr>
            <a:xfrm>
              <a:off x="2666198" y="2543397"/>
              <a:ext cx="7199697" cy="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线连接符 6"/>
            <p:cNvCxnSpPr/>
            <p:nvPr userDrawn="1"/>
          </p:nvCxnSpPr>
          <p:spPr>
            <a:xfrm>
              <a:off x="2666197" y="4328081"/>
              <a:ext cx="7199697" cy="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标题 18"/>
          <p:cNvSpPr>
            <a:spLocks noGrp="1"/>
          </p:cNvSpPr>
          <p:nvPr>
            <p:ph type="title"/>
          </p:nvPr>
        </p:nvSpPr>
        <p:spPr>
          <a:xfrm>
            <a:off x="688206" y="2074664"/>
            <a:ext cx="7886700" cy="99417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8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defRPr>
            </a:lvl1pPr>
          </a:lstStyle>
          <a:p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65548" y="-62094"/>
            <a:ext cx="9209548" cy="5205594"/>
          </a:xfrm>
          <a:prstGeom prst="rect">
            <a:avLst/>
          </a:prstGeom>
          <a:solidFill>
            <a:srgbClr val="202B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3"/>
          </p:nvPr>
        </p:nvSpPr>
        <p:spPr>
          <a:xfrm>
            <a:off x="389965" y="3455341"/>
            <a:ext cx="8125385" cy="53298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>
                <a:ln>
                  <a:noFill/>
                </a:ln>
                <a:solidFill>
                  <a:srgbClr val="FFE1AA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3pPr marL="685800" indent="0">
              <a:buNone/>
              <a:defRPr/>
            </a:lvl3pPr>
          </a:lstStyle>
          <a:p>
            <a:pPr lvl="0"/>
            <a:endParaRPr kumimoji="1" lang="zh-CN" altLang="en-US" dirty="0"/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>
          <a:xfrm>
            <a:off x="389965" y="2092075"/>
            <a:ext cx="8125385" cy="9941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 b="0" i="0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389965" y="4357416"/>
            <a:ext cx="8125385" cy="32664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400" b="0" i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3pPr marL="685800" indent="0">
              <a:buNone/>
              <a:defRPr/>
            </a:lvl3pPr>
          </a:lstStyle>
          <a:p>
            <a:pPr lvl="0"/>
            <a:endParaRPr kumimoji="1" lang="zh-CN" altLang="en-US" dirty="0"/>
          </a:p>
        </p:txBody>
      </p:sp>
      <p:pic>
        <p:nvPicPr>
          <p:cNvPr id="11" name="图片 10" descr="方块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291" y="516282"/>
            <a:ext cx="6887024" cy="41437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内容页标准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8"/>
          <p:cNvSpPr>
            <a:spLocks noGrp="1"/>
          </p:cNvSpPr>
          <p:nvPr>
            <p:ph type="title"/>
          </p:nvPr>
        </p:nvSpPr>
        <p:spPr>
          <a:xfrm>
            <a:off x="582039" y="280792"/>
            <a:ext cx="5309804" cy="5238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Clr>
                <a:schemeClr val="accent4"/>
              </a:buClr>
              <a:buFontTx/>
              <a:buNone/>
              <a:defRPr sz="2800" b="1" i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grpSp>
        <p:nvGrpSpPr>
          <p:cNvPr id="13" name="组合 19"/>
          <p:cNvGrpSpPr/>
          <p:nvPr userDrawn="1"/>
        </p:nvGrpSpPr>
        <p:grpSpPr>
          <a:xfrm>
            <a:off x="-139481" y="372601"/>
            <a:ext cx="631650" cy="341703"/>
            <a:chOff x="883264" y="476230"/>
            <a:chExt cx="842200" cy="455604"/>
          </a:xfrm>
          <a:solidFill>
            <a:srgbClr val="FFC600"/>
          </a:solidFill>
        </p:grpSpPr>
        <p:sp>
          <p:nvSpPr>
            <p:cNvPr id="15" name="圆角矩形 14"/>
            <p:cNvSpPr/>
            <p:nvPr userDrawn="1"/>
          </p:nvSpPr>
          <p:spPr>
            <a:xfrm>
              <a:off x="883264" y="476230"/>
              <a:ext cx="421100" cy="455604"/>
            </a:xfrm>
            <a:prstGeom prst="roundRect">
              <a:avLst>
                <a:gd name="adj" fmla="val 10047"/>
              </a:avLst>
            </a:prstGeom>
            <a:solidFill>
              <a:srgbClr val="242C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100" b="0" i="0" dirty="0">
                <a:solidFill>
                  <a:srgbClr val="6880B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16" name="燕尾形 15"/>
            <p:cNvSpPr/>
            <p:nvPr userDrawn="1"/>
          </p:nvSpPr>
          <p:spPr>
            <a:xfrm>
              <a:off x="1375841" y="476230"/>
              <a:ext cx="349623" cy="455604"/>
            </a:xfrm>
            <a:prstGeom prst="chevron">
              <a:avLst/>
            </a:prstGeom>
            <a:solidFill>
              <a:srgbClr val="6880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17" name="燕尾形 16"/>
            <p:cNvSpPr/>
            <p:nvPr userDrawn="1"/>
          </p:nvSpPr>
          <p:spPr>
            <a:xfrm>
              <a:off x="1129553" y="476230"/>
              <a:ext cx="349623" cy="455604"/>
            </a:xfrm>
            <a:prstGeom prst="chevron">
              <a:avLst/>
            </a:prstGeom>
            <a:solidFill>
              <a:srgbClr val="242C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</p:grpSp>
      <p:sp>
        <p:nvSpPr>
          <p:cNvPr id="8" name="文本占位符 26"/>
          <p:cNvSpPr>
            <a:spLocks noGrp="1"/>
          </p:cNvSpPr>
          <p:nvPr>
            <p:ph type="body" sz="quarter" idx="10" hasCustomPrompt="1"/>
          </p:nvPr>
        </p:nvSpPr>
        <p:spPr>
          <a:xfrm>
            <a:off x="582038" y="1278636"/>
            <a:ext cx="7128035" cy="2233865"/>
          </a:xfrm>
          <a:prstGeom prst="rect">
            <a:avLst/>
          </a:prstGeom>
        </p:spPr>
        <p:txBody>
          <a:bodyPr/>
          <a:lstStyle>
            <a:lvl1pPr marL="171450" indent="-171450">
              <a:lnSpc>
                <a:spcPct val="150000"/>
              </a:lnSpc>
              <a:buClr>
                <a:srgbClr val="FFC600"/>
              </a:buClr>
              <a:buSzPct val="100000"/>
              <a:buFont typeface="Arial" panose="020B0604020202020204"/>
              <a:buChar char="•"/>
              <a:defRPr sz="24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514350" indent="-171450">
              <a:lnSpc>
                <a:spcPct val="150000"/>
              </a:lnSpc>
              <a:buClr>
                <a:srgbClr val="FFC600"/>
              </a:buClr>
              <a:buFont typeface="Arial" panose="020B0604020202020204"/>
              <a:buChar char="•"/>
              <a:defRPr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857250" indent="-171450">
              <a:lnSpc>
                <a:spcPct val="150000"/>
              </a:lnSpc>
              <a:buClr>
                <a:srgbClr val="FFC600"/>
              </a:buClr>
              <a:buFont typeface="Arial" panose="020B0604020202020204"/>
              <a:buChar char="•"/>
              <a:defRPr sz="16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200150" indent="-171450">
              <a:lnSpc>
                <a:spcPct val="150000"/>
              </a:lnSpc>
              <a:buClr>
                <a:srgbClr val="FFC600"/>
              </a:buClr>
              <a:buFont typeface="Arial" panose="020B0604020202020204"/>
              <a:buChar char="•"/>
              <a:defRPr sz="14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1371600" indent="0">
              <a:lnSpc>
                <a:spcPct val="150000"/>
              </a:lnSpc>
              <a:buClr>
                <a:srgbClr val="FFC600"/>
              </a:buClr>
              <a:buFont typeface="Arial" panose="020B0604020202020204"/>
              <a:buNone/>
              <a:defRPr sz="16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 dirty="0"/>
              <a:t> 单击此处编辑母版文本样式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 二级</a:t>
            </a:r>
            <a:endParaRPr kumimoji="1" lang="zh-CN" altLang="en-US" dirty="0"/>
          </a:p>
          <a:p>
            <a:pPr lvl="2"/>
            <a:r>
              <a:rPr kumimoji="1" lang="zh-CN" altLang="en-US" dirty="0"/>
              <a:t> 三级</a:t>
            </a:r>
            <a:endParaRPr kumimoji="1" lang="zh-CN" altLang="en-US" dirty="0"/>
          </a:p>
          <a:p>
            <a:pPr lvl="3"/>
            <a:r>
              <a:rPr kumimoji="1" lang="zh-CN" altLang="en-US" dirty="0"/>
              <a:t> 四级</a:t>
            </a:r>
            <a:endParaRPr kumimoji="1" lang="zh-CN" altLang="en-US" dirty="0"/>
          </a:p>
        </p:txBody>
      </p:sp>
      <p:sp>
        <p:nvSpPr>
          <p:cNvPr id="11" name="矩形 10"/>
          <p:cNvSpPr/>
          <p:nvPr userDrawn="1"/>
        </p:nvSpPr>
        <p:spPr>
          <a:xfrm flipV="1">
            <a:off x="0" y="5070928"/>
            <a:ext cx="9144000" cy="118287"/>
          </a:xfrm>
          <a:prstGeom prst="rect">
            <a:avLst/>
          </a:prstGeom>
          <a:solidFill>
            <a:srgbClr val="242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242C52"/>
              </a:highlight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73460"/>
            <a:ext cx="9144000" cy="1171575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4961614"/>
            <a:ext cx="9144000" cy="181886"/>
          </a:xfrm>
          <a:prstGeom prst="rect">
            <a:avLst/>
          </a:prstGeom>
          <a:solidFill>
            <a:srgbClr val="202B8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  <p:pic>
        <p:nvPicPr>
          <p:cNvPr id="3" name="图片 2" descr="形状 3.png"/>
          <p:cNvPicPr>
            <a:picLocks noChangeAspect="1"/>
          </p:cNvPicPr>
          <p:nvPr userDrawn="1"/>
        </p:nvPicPr>
        <p:blipFill>
          <a:blip r:embed="rId3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6838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8"/>
          <p:cNvSpPr>
            <a:spLocks noGrp="1"/>
          </p:cNvSpPr>
          <p:nvPr>
            <p:ph type="title"/>
          </p:nvPr>
        </p:nvSpPr>
        <p:spPr>
          <a:xfrm>
            <a:off x="582039" y="280792"/>
            <a:ext cx="5309804" cy="5238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Clr>
                <a:schemeClr val="accent4"/>
              </a:buClr>
              <a:buFontTx/>
              <a:buNone/>
              <a:defRPr sz="2800" b="1" i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grpSp>
        <p:nvGrpSpPr>
          <p:cNvPr id="6" name="组合 19"/>
          <p:cNvGrpSpPr/>
          <p:nvPr userDrawn="1"/>
        </p:nvGrpSpPr>
        <p:grpSpPr>
          <a:xfrm>
            <a:off x="-139481" y="372601"/>
            <a:ext cx="631650" cy="341703"/>
            <a:chOff x="883264" y="476230"/>
            <a:chExt cx="842200" cy="455604"/>
          </a:xfrm>
          <a:solidFill>
            <a:srgbClr val="FFC600"/>
          </a:solidFill>
        </p:grpSpPr>
        <p:sp>
          <p:nvSpPr>
            <p:cNvPr id="7" name="圆角矩形 6"/>
            <p:cNvSpPr/>
            <p:nvPr userDrawn="1"/>
          </p:nvSpPr>
          <p:spPr>
            <a:xfrm>
              <a:off x="883264" y="476230"/>
              <a:ext cx="421100" cy="455604"/>
            </a:xfrm>
            <a:prstGeom prst="roundRect">
              <a:avLst>
                <a:gd name="adj" fmla="val 10047"/>
              </a:avLst>
            </a:prstGeom>
            <a:solidFill>
              <a:srgbClr val="242C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100" b="0" i="0" dirty="0">
                <a:solidFill>
                  <a:srgbClr val="6880B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8" name="燕尾形 7"/>
            <p:cNvSpPr/>
            <p:nvPr userDrawn="1"/>
          </p:nvSpPr>
          <p:spPr>
            <a:xfrm>
              <a:off x="1375841" y="476230"/>
              <a:ext cx="349623" cy="455604"/>
            </a:xfrm>
            <a:prstGeom prst="chevron">
              <a:avLst/>
            </a:prstGeom>
            <a:solidFill>
              <a:srgbClr val="6880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9" name="燕尾形 8"/>
            <p:cNvSpPr/>
            <p:nvPr userDrawn="1"/>
          </p:nvSpPr>
          <p:spPr>
            <a:xfrm>
              <a:off x="1129553" y="476230"/>
              <a:ext cx="349623" cy="455604"/>
            </a:xfrm>
            <a:prstGeom prst="chevron">
              <a:avLst/>
            </a:prstGeom>
            <a:solidFill>
              <a:srgbClr val="242C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</p:grpSp>
      <p:sp>
        <p:nvSpPr>
          <p:cNvPr id="10" name="文本占位符 26"/>
          <p:cNvSpPr>
            <a:spLocks noGrp="1"/>
          </p:cNvSpPr>
          <p:nvPr>
            <p:ph type="body" sz="quarter" idx="10" hasCustomPrompt="1"/>
          </p:nvPr>
        </p:nvSpPr>
        <p:spPr>
          <a:xfrm>
            <a:off x="582038" y="1278636"/>
            <a:ext cx="7128035" cy="2233865"/>
          </a:xfrm>
          <a:prstGeom prst="rect">
            <a:avLst/>
          </a:prstGeom>
        </p:spPr>
        <p:txBody>
          <a:bodyPr/>
          <a:lstStyle>
            <a:lvl1pPr marL="171450" indent="-171450">
              <a:lnSpc>
                <a:spcPct val="150000"/>
              </a:lnSpc>
              <a:buClr>
                <a:srgbClr val="FFC600"/>
              </a:buClr>
              <a:buSzPct val="100000"/>
              <a:buFont typeface="Arial" panose="020B0604020202020204"/>
              <a:buChar char="•"/>
              <a:defRPr sz="24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514350" indent="-171450">
              <a:lnSpc>
                <a:spcPct val="150000"/>
              </a:lnSpc>
              <a:buClr>
                <a:srgbClr val="FFC600"/>
              </a:buClr>
              <a:buFont typeface="Arial" panose="020B0604020202020204"/>
              <a:buChar char="•"/>
              <a:defRPr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857250" indent="-171450">
              <a:lnSpc>
                <a:spcPct val="150000"/>
              </a:lnSpc>
              <a:buClr>
                <a:srgbClr val="FFC600"/>
              </a:buClr>
              <a:buFont typeface="Arial" panose="020B0604020202020204"/>
              <a:buChar char="•"/>
              <a:defRPr sz="16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200150" indent="-171450">
              <a:lnSpc>
                <a:spcPct val="150000"/>
              </a:lnSpc>
              <a:buClr>
                <a:srgbClr val="FFC600"/>
              </a:buClr>
              <a:buFont typeface="Arial" panose="020B0604020202020204"/>
              <a:buChar char="•"/>
              <a:defRPr sz="14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1371600" indent="0">
              <a:lnSpc>
                <a:spcPct val="150000"/>
              </a:lnSpc>
              <a:buClr>
                <a:srgbClr val="FFC600"/>
              </a:buClr>
              <a:buFont typeface="Arial" panose="020B0604020202020204"/>
              <a:buNone/>
              <a:defRPr sz="16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 dirty="0"/>
              <a:t> 单击此处编辑母版文本样式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 二级</a:t>
            </a:r>
            <a:endParaRPr kumimoji="1" lang="zh-CN" altLang="en-US" dirty="0"/>
          </a:p>
          <a:p>
            <a:pPr lvl="2"/>
            <a:r>
              <a:rPr kumimoji="1" lang="zh-CN" altLang="en-US" dirty="0"/>
              <a:t> 三级</a:t>
            </a:r>
            <a:endParaRPr kumimoji="1" lang="zh-CN" altLang="en-US" dirty="0"/>
          </a:p>
          <a:p>
            <a:pPr lvl="3"/>
            <a:r>
              <a:rPr kumimoji="1" lang="zh-CN" altLang="en-US" dirty="0"/>
              <a:t> 四级</a:t>
            </a:r>
            <a:endParaRPr kumimoji="1" lang="zh-CN" altLang="en-US" dirty="0"/>
          </a:p>
        </p:txBody>
      </p:sp>
      <p:sp>
        <p:nvSpPr>
          <p:cNvPr id="11" name="矩形 10"/>
          <p:cNvSpPr/>
          <p:nvPr userDrawn="1"/>
        </p:nvSpPr>
        <p:spPr>
          <a:xfrm flipV="1">
            <a:off x="0" y="5070928"/>
            <a:ext cx="9144000" cy="118287"/>
          </a:xfrm>
          <a:prstGeom prst="rect">
            <a:avLst/>
          </a:prstGeom>
          <a:solidFill>
            <a:srgbClr val="242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242C52"/>
              </a:highlight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  <p:sp>
        <p:nvSpPr>
          <p:cNvPr id="13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0" y="4908948"/>
            <a:ext cx="9144000" cy="20121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2D27094D-FE74-4D01-A432-3D2227A9A018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4235824"/>
            <a:ext cx="9144000" cy="907676"/>
          </a:xfrm>
          <a:prstGeom prst="rect">
            <a:avLst/>
          </a:prstGeom>
          <a:solidFill>
            <a:srgbClr val="202B8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  <p:pic>
        <p:nvPicPr>
          <p:cNvPr id="7" name="图片 6" descr="形状 3.png"/>
          <p:cNvPicPr>
            <a:picLocks noChangeAspect="1"/>
          </p:cNvPicPr>
          <p:nvPr userDrawn="1"/>
        </p:nvPicPr>
        <p:blipFill>
          <a:blip r:embed="rId2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4314"/>
            <a:ext cx="9144000" cy="90767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7275" y="2124075"/>
            <a:ext cx="7029450" cy="895350"/>
          </a:xfrm>
          <a:prstGeom prst="rect">
            <a:avLst/>
          </a:prstGeom>
        </p:spPr>
      </p:pic>
      <p:sp>
        <p:nvSpPr>
          <p:cNvPr id="27" name="文本占位符 26"/>
          <p:cNvSpPr>
            <a:spLocks noGrp="1"/>
          </p:cNvSpPr>
          <p:nvPr>
            <p:ph type="body" sz="quarter" idx="10" hasCustomPrompt="1"/>
          </p:nvPr>
        </p:nvSpPr>
        <p:spPr>
          <a:xfrm>
            <a:off x="1057275" y="1146724"/>
            <a:ext cx="6524474" cy="1954701"/>
          </a:xfrm>
          <a:prstGeom prst="rect">
            <a:avLst/>
          </a:prstGeom>
        </p:spPr>
        <p:txBody>
          <a:bodyPr/>
          <a:lstStyle>
            <a:lvl1pPr marL="171450" indent="-171450">
              <a:lnSpc>
                <a:spcPct val="150000"/>
              </a:lnSpc>
              <a:buClr>
                <a:srgbClr val="CFA967"/>
              </a:buClr>
              <a:buSzPct val="100000"/>
              <a:buFont typeface="Arial" panose="020B0604020202020204"/>
              <a:buChar char="•"/>
              <a:defRPr sz="2400" b="0" i="0">
                <a:solidFill>
                  <a:srgbClr val="202B8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342900" indent="0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None/>
              <a:defRPr b="0" i="0">
                <a:solidFill>
                  <a:schemeClr val="bg1"/>
                </a:solidFill>
                <a:latin typeface="思源黑体 CN Normal" panose="020B0400000000000000" pitchFamily="34" charset="-128"/>
                <a:ea typeface="思源黑体 CN Normal" panose="020B0400000000000000" pitchFamily="34" charset="-128"/>
              </a:defRPr>
            </a:lvl2pPr>
            <a:lvl3pPr marL="857250" indent="-171450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n"/>
              <a:defRPr b="0" i="0">
                <a:solidFill>
                  <a:schemeClr val="bg1"/>
                </a:solidFill>
                <a:latin typeface="思源黑体 CN Normal" panose="020B0400000000000000" pitchFamily="34" charset="-128"/>
                <a:ea typeface="思源黑体 CN Normal" panose="020B0400000000000000" pitchFamily="34" charset="-128"/>
              </a:defRPr>
            </a:lvl3pPr>
            <a:lvl4pPr marL="1200150" indent="-171450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n"/>
              <a:defRPr b="0" i="0">
                <a:solidFill>
                  <a:schemeClr val="bg1"/>
                </a:solidFill>
                <a:latin typeface="思源黑体 CN Normal" panose="020B0400000000000000" pitchFamily="34" charset="-128"/>
                <a:ea typeface="思源黑体 CN Normal" panose="020B0400000000000000" pitchFamily="34" charset="-128"/>
              </a:defRPr>
            </a:lvl4pPr>
            <a:lvl5pPr marL="1543050" indent="-171450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n"/>
              <a:defRPr b="0" i="0">
                <a:solidFill>
                  <a:schemeClr val="bg1"/>
                </a:solidFill>
                <a:latin typeface="思源黑体 CN Normal" panose="020B0400000000000000" pitchFamily="34" charset="-128"/>
                <a:ea typeface="思源黑体 CN Normal" panose="020B0400000000000000" pitchFamily="34" charset="-128"/>
              </a:defRPr>
            </a:lvl5pPr>
          </a:lstStyle>
          <a:p>
            <a:pPr lvl="0"/>
            <a:r>
              <a:rPr kumimoji="1" lang="zh-CN" altLang="en-US" dirty="0"/>
              <a:t> 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 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 单击此处编辑母版文本样式</a:t>
            </a:r>
            <a:endParaRPr kumimoji="1"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-86810" y="357173"/>
            <a:ext cx="1058582" cy="341703"/>
            <a:chOff x="-86810" y="357173"/>
            <a:chExt cx="1058582" cy="341703"/>
          </a:xfrm>
        </p:grpSpPr>
        <p:sp>
          <p:nvSpPr>
            <p:cNvPr id="32" name="圆角矩形 31"/>
            <p:cNvSpPr/>
            <p:nvPr userDrawn="1"/>
          </p:nvSpPr>
          <p:spPr>
            <a:xfrm>
              <a:off x="-86810" y="357173"/>
              <a:ext cx="742758" cy="341703"/>
            </a:xfrm>
            <a:prstGeom prst="roundRect">
              <a:avLst>
                <a:gd name="adj" fmla="val 10047"/>
              </a:avLst>
            </a:prstGeom>
            <a:solidFill>
              <a:srgbClr val="202B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100" b="0" i="0" dirty="0">
                <a:solidFill>
                  <a:srgbClr val="1D242E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33" name="燕尾形 32"/>
            <p:cNvSpPr/>
            <p:nvPr userDrawn="1"/>
          </p:nvSpPr>
          <p:spPr>
            <a:xfrm>
              <a:off x="709555" y="357173"/>
              <a:ext cx="262217" cy="341703"/>
            </a:xfrm>
            <a:prstGeom prst="chevron">
              <a:avLst/>
            </a:prstGeom>
            <a:solidFill>
              <a:srgbClr val="CFA9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rgbClr val="6880B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34" name="燕尾形 33"/>
            <p:cNvSpPr/>
            <p:nvPr userDrawn="1"/>
          </p:nvSpPr>
          <p:spPr>
            <a:xfrm>
              <a:off x="524839" y="357173"/>
              <a:ext cx="262217" cy="341703"/>
            </a:xfrm>
            <a:prstGeom prst="chevron">
              <a:avLst/>
            </a:prstGeom>
            <a:solidFill>
              <a:srgbClr val="202B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rgbClr val="FFC600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</p:grpSp>
      <p:sp>
        <p:nvSpPr>
          <p:cNvPr id="35" name="文本框 34"/>
          <p:cNvSpPr txBox="1"/>
          <p:nvPr userDrawn="1"/>
        </p:nvSpPr>
        <p:spPr>
          <a:xfrm>
            <a:off x="0" y="328930"/>
            <a:ext cx="7861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i="0" dirty="0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" panose="020F0502020204030204" charset="-122"/>
              </a:rPr>
              <a:t>目录</a:t>
            </a:r>
            <a:endParaRPr kumimoji="1" lang="zh-CN" altLang="en-US" sz="2000" b="1" i="0" dirty="0">
              <a:solidFill>
                <a:schemeClr val="bg1"/>
              </a:solidFill>
              <a:latin typeface="思源黑体 Medium" panose="020B0600000000000000" charset="-122"/>
              <a:ea typeface="思源黑体 Medium" panose="020B0600000000000000" charset="-122"/>
              <a:cs typeface="思源黑体" panose="020F050202020403020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标准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8"/>
          <p:cNvSpPr>
            <a:spLocks noGrp="1"/>
          </p:cNvSpPr>
          <p:nvPr>
            <p:ph type="title"/>
          </p:nvPr>
        </p:nvSpPr>
        <p:spPr>
          <a:xfrm>
            <a:off x="582038" y="280792"/>
            <a:ext cx="5801509" cy="5238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Clr>
                <a:schemeClr val="accent4"/>
              </a:buClr>
              <a:buFontTx/>
              <a:buNone/>
              <a:defRPr kumimoji="1" lang="zh-CN" altLang="en-US" sz="2800" b="1" i="0" kern="12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思源黑体" panose="020F050202020403020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grpSp>
        <p:nvGrpSpPr>
          <p:cNvPr id="13" name="组合 19"/>
          <p:cNvGrpSpPr/>
          <p:nvPr userDrawn="1"/>
        </p:nvGrpSpPr>
        <p:grpSpPr>
          <a:xfrm>
            <a:off x="-139481" y="372601"/>
            <a:ext cx="631650" cy="341703"/>
            <a:chOff x="883264" y="476230"/>
            <a:chExt cx="842200" cy="455604"/>
          </a:xfrm>
          <a:solidFill>
            <a:srgbClr val="FFC600"/>
          </a:solidFill>
        </p:grpSpPr>
        <p:sp>
          <p:nvSpPr>
            <p:cNvPr id="15" name="圆角矩形 14"/>
            <p:cNvSpPr/>
            <p:nvPr userDrawn="1"/>
          </p:nvSpPr>
          <p:spPr>
            <a:xfrm>
              <a:off x="883264" y="476230"/>
              <a:ext cx="421100" cy="455604"/>
            </a:xfrm>
            <a:prstGeom prst="roundRect">
              <a:avLst>
                <a:gd name="adj" fmla="val 10047"/>
              </a:avLst>
            </a:prstGeom>
            <a:solidFill>
              <a:srgbClr val="242C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100" b="0" i="0" dirty="0">
                <a:solidFill>
                  <a:srgbClr val="6880B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16" name="燕尾形 15"/>
            <p:cNvSpPr/>
            <p:nvPr userDrawn="1"/>
          </p:nvSpPr>
          <p:spPr>
            <a:xfrm>
              <a:off x="1375841" y="476230"/>
              <a:ext cx="349623" cy="455604"/>
            </a:xfrm>
            <a:prstGeom prst="chevron">
              <a:avLst/>
            </a:prstGeom>
            <a:solidFill>
              <a:srgbClr val="6880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17" name="燕尾形 16"/>
            <p:cNvSpPr/>
            <p:nvPr userDrawn="1"/>
          </p:nvSpPr>
          <p:spPr>
            <a:xfrm>
              <a:off x="1129553" y="476230"/>
              <a:ext cx="349623" cy="455604"/>
            </a:xfrm>
            <a:prstGeom prst="chevron">
              <a:avLst/>
            </a:prstGeom>
            <a:solidFill>
              <a:srgbClr val="242C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</p:grpSp>
      <p:sp>
        <p:nvSpPr>
          <p:cNvPr id="18" name="矩形 17"/>
          <p:cNvSpPr/>
          <p:nvPr userDrawn="1"/>
        </p:nvSpPr>
        <p:spPr>
          <a:xfrm flipV="1">
            <a:off x="0" y="5070928"/>
            <a:ext cx="9144000" cy="118287"/>
          </a:xfrm>
          <a:prstGeom prst="rect">
            <a:avLst/>
          </a:prstGeom>
          <a:solidFill>
            <a:srgbClr val="242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页标准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8"/>
          <p:cNvSpPr>
            <a:spLocks noGrp="1"/>
          </p:cNvSpPr>
          <p:nvPr>
            <p:ph type="title"/>
          </p:nvPr>
        </p:nvSpPr>
        <p:spPr>
          <a:xfrm>
            <a:off x="582038" y="280792"/>
            <a:ext cx="6094807" cy="5238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ct val="0"/>
              </a:spcBef>
              <a:buClr>
                <a:schemeClr val="accent4"/>
              </a:buClr>
              <a:buFontTx/>
              <a:buNone/>
              <a:defRPr kumimoji="1" lang="zh-CN" altLang="en-US" sz="2800" b="1" i="0" kern="12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思源黑体" panose="020F050202020403020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grpSp>
        <p:nvGrpSpPr>
          <p:cNvPr id="13" name="组合 19"/>
          <p:cNvGrpSpPr/>
          <p:nvPr userDrawn="1"/>
        </p:nvGrpSpPr>
        <p:grpSpPr>
          <a:xfrm>
            <a:off x="-139481" y="372601"/>
            <a:ext cx="631650" cy="341703"/>
            <a:chOff x="883264" y="476230"/>
            <a:chExt cx="842200" cy="455604"/>
          </a:xfrm>
          <a:solidFill>
            <a:srgbClr val="FFC600"/>
          </a:solidFill>
        </p:grpSpPr>
        <p:sp>
          <p:nvSpPr>
            <p:cNvPr id="15" name="圆角矩形 14"/>
            <p:cNvSpPr/>
            <p:nvPr userDrawn="1"/>
          </p:nvSpPr>
          <p:spPr>
            <a:xfrm>
              <a:off x="883264" y="476230"/>
              <a:ext cx="421100" cy="455604"/>
            </a:xfrm>
            <a:prstGeom prst="roundRect">
              <a:avLst>
                <a:gd name="adj" fmla="val 10047"/>
              </a:avLst>
            </a:prstGeom>
            <a:solidFill>
              <a:srgbClr val="242C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100" b="0" i="0" dirty="0">
                <a:solidFill>
                  <a:srgbClr val="6880B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16" name="燕尾形 15"/>
            <p:cNvSpPr/>
            <p:nvPr userDrawn="1"/>
          </p:nvSpPr>
          <p:spPr>
            <a:xfrm>
              <a:off x="1375841" y="476230"/>
              <a:ext cx="349623" cy="455604"/>
            </a:xfrm>
            <a:prstGeom prst="chevron">
              <a:avLst/>
            </a:prstGeom>
            <a:solidFill>
              <a:srgbClr val="6880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17" name="燕尾形 16"/>
            <p:cNvSpPr/>
            <p:nvPr userDrawn="1"/>
          </p:nvSpPr>
          <p:spPr>
            <a:xfrm>
              <a:off x="1129553" y="476230"/>
              <a:ext cx="349623" cy="455604"/>
            </a:xfrm>
            <a:prstGeom prst="chevron">
              <a:avLst/>
            </a:prstGeom>
            <a:solidFill>
              <a:srgbClr val="242C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页标准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8"/>
          <p:cNvSpPr>
            <a:spLocks noGrp="1"/>
          </p:cNvSpPr>
          <p:nvPr>
            <p:ph type="title"/>
          </p:nvPr>
        </p:nvSpPr>
        <p:spPr>
          <a:xfrm>
            <a:off x="582038" y="280792"/>
            <a:ext cx="8161119" cy="5238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Clr>
                <a:schemeClr val="accent4"/>
              </a:buClr>
              <a:buFontTx/>
              <a:buNone/>
              <a:defRPr sz="2800" b="1" i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grpSp>
        <p:nvGrpSpPr>
          <p:cNvPr id="13" name="组合 19"/>
          <p:cNvGrpSpPr/>
          <p:nvPr userDrawn="1"/>
        </p:nvGrpSpPr>
        <p:grpSpPr>
          <a:xfrm>
            <a:off x="-139481" y="372601"/>
            <a:ext cx="631650" cy="341703"/>
            <a:chOff x="883264" y="476230"/>
            <a:chExt cx="842200" cy="455604"/>
          </a:xfrm>
          <a:solidFill>
            <a:srgbClr val="FFC600"/>
          </a:solidFill>
        </p:grpSpPr>
        <p:sp>
          <p:nvSpPr>
            <p:cNvPr id="15" name="圆角矩形 14"/>
            <p:cNvSpPr/>
            <p:nvPr userDrawn="1"/>
          </p:nvSpPr>
          <p:spPr>
            <a:xfrm>
              <a:off x="883264" y="476230"/>
              <a:ext cx="421100" cy="455604"/>
            </a:xfrm>
            <a:prstGeom prst="roundRect">
              <a:avLst>
                <a:gd name="adj" fmla="val 10047"/>
              </a:avLst>
            </a:prstGeom>
            <a:solidFill>
              <a:srgbClr val="242C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100" b="0" i="0" dirty="0">
                <a:solidFill>
                  <a:srgbClr val="6880B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16" name="燕尾形 15"/>
            <p:cNvSpPr/>
            <p:nvPr userDrawn="1"/>
          </p:nvSpPr>
          <p:spPr>
            <a:xfrm>
              <a:off x="1375841" y="476230"/>
              <a:ext cx="349623" cy="455604"/>
            </a:xfrm>
            <a:prstGeom prst="chevron">
              <a:avLst/>
            </a:prstGeom>
            <a:solidFill>
              <a:srgbClr val="6880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  <p:sp>
          <p:nvSpPr>
            <p:cNvPr id="17" name="燕尾形 16"/>
            <p:cNvSpPr/>
            <p:nvPr userDrawn="1"/>
          </p:nvSpPr>
          <p:spPr>
            <a:xfrm>
              <a:off x="1129553" y="476230"/>
              <a:ext cx="349623" cy="455604"/>
            </a:xfrm>
            <a:prstGeom prst="chevron">
              <a:avLst/>
            </a:prstGeom>
            <a:solidFill>
              <a:srgbClr val="242C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endParaRPr>
            </a:p>
          </p:txBody>
        </p:sp>
      </p:grpSp>
      <p:sp>
        <p:nvSpPr>
          <p:cNvPr id="8" name="文本占位符 26"/>
          <p:cNvSpPr>
            <a:spLocks noGrp="1"/>
          </p:cNvSpPr>
          <p:nvPr>
            <p:ph type="body" sz="quarter" idx="10" hasCustomPrompt="1"/>
          </p:nvPr>
        </p:nvSpPr>
        <p:spPr>
          <a:xfrm>
            <a:off x="582038" y="1278636"/>
            <a:ext cx="7128035" cy="2233865"/>
          </a:xfrm>
          <a:prstGeom prst="rect">
            <a:avLst/>
          </a:prstGeom>
        </p:spPr>
        <p:txBody>
          <a:bodyPr/>
          <a:lstStyle>
            <a:lvl1pPr marL="171450" indent="-171450">
              <a:lnSpc>
                <a:spcPct val="150000"/>
              </a:lnSpc>
              <a:buClr>
                <a:srgbClr val="FFC600"/>
              </a:buClr>
              <a:buSzPct val="100000"/>
              <a:buFont typeface="Arial" panose="020B0604020202020204"/>
              <a:buChar char="•"/>
              <a:defRPr sz="24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514350" indent="-171450">
              <a:lnSpc>
                <a:spcPct val="150000"/>
              </a:lnSpc>
              <a:buClr>
                <a:srgbClr val="FFC600"/>
              </a:buClr>
              <a:buFont typeface="Arial" panose="020B0604020202020204"/>
              <a:buChar char="•"/>
              <a:defRPr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857250" indent="-171450">
              <a:lnSpc>
                <a:spcPct val="150000"/>
              </a:lnSpc>
              <a:buClr>
                <a:srgbClr val="FFC600"/>
              </a:buClr>
              <a:buFont typeface="Arial" panose="020B0604020202020204"/>
              <a:buChar char="•"/>
              <a:defRPr sz="16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200150" indent="-171450">
              <a:lnSpc>
                <a:spcPct val="150000"/>
              </a:lnSpc>
              <a:buClr>
                <a:srgbClr val="FFC600"/>
              </a:buClr>
              <a:buFont typeface="Arial" panose="020B0604020202020204"/>
              <a:buChar char="•"/>
              <a:defRPr sz="14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1371600" indent="0">
              <a:lnSpc>
                <a:spcPct val="150000"/>
              </a:lnSpc>
              <a:buClr>
                <a:srgbClr val="FFC600"/>
              </a:buClr>
              <a:buFont typeface="Arial" panose="020B0604020202020204"/>
              <a:buNone/>
              <a:defRPr sz="1600" b="0" i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 dirty="0"/>
              <a:t> 单击此处编辑母版文本样式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 二级</a:t>
            </a:r>
            <a:endParaRPr kumimoji="1" lang="zh-CN" altLang="en-US" dirty="0"/>
          </a:p>
          <a:p>
            <a:pPr lvl="2"/>
            <a:r>
              <a:rPr kumimoji="1" lang="zh-CN" altLang="en-US" dirty="0"/>
              <a:t> 三级</a:t>
            </a:r>
            <a:endParaRPr kumimoji="1" lang="zh-CN" altLang="en-US" dirty="0"/>
          </a:p>
          <a:p>
            <a:pPr lvl="3"/>
            <a:r>
              <a:rPr kumimoji="1" lang="zh-CN" altLang="en-US" dirty="0"/>
              <a:t> 四级</a:t>
            </a:r>
            <a:endParaRPr kumimoji="1" lang="zh-CN" altLang="en-US" dirty="0"/>
          </a:p>
        </p:txBody>
      </p:sp>
      <p:sp>
        <p:nvSpPr>
          <p:cNvPr id="11" name="矩形 10"/>
          <p:cNvSpPr/>
          <p:nvPr userDrawn="1"/>
        </p:nvSpPr>
        <p:spPr>
          <a:xfrm flipV="1">
            <a:off x="0" y="5070928"/>
            <a:ext cx="9144000" cy="118287"/>
          </a:xfrm>
          <a:prstGeom prst="rect">
            <a:avLst/>
          </a:prstGeom>
          <a:solidFill>
            <a:srgbClr val="242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242C52"/>
              </a:highlight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 userDrawn="1"/>
        </p:nvSpPr>
        <p:spPr>
          <a:xfrm>
            <a:off x="0" y="2124074"/>
            <a:ext cx="9144000" cy="886279"/>
          </a:xfrm>
          <a:prstGeom prst="rect">
            <a:avLst/>
          </a:prstGeom>
          <a:solidFill>
            <a:srgbClr val="242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>
          <a:xfrm>
            <a:off x="1007986" y="2115004"/>
            <a:ext cx="7128035" cy="8953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Clr>
                <a:schemeClr val="accent4"/>
              </a:buClr>
              <a:buFontTx/>
              <a:buNone/>
              <a:defRPr sz="3600" b="0" i="0">
                <a:solidFill>
                  <a:schemeClr val="bg1"/>
                </a:solidFill>
                <a:latin typeface="思源黑体 Bold" panose="020B0800000000000000" charset="-122"/>
                <a:ea typeface="思源黑体 Bold" panose="020B0800000000000000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grpSp>
        <p:nvGrpSpPr>
          <p:cNvPr id="5" name="组 4"/>
          <p:cNvGrpSpPr/>
          <p:nvPr userDrawn="1"/>
        </p:nvGrpSpPr>
        <p:grpSpPr>
          <a:xfrm>
            <a:off x="-240" y="2307068"/>
            <a:ext cx="9149737" cy="529364"/>
            <a:chOff x="-240" y="2284885"/>
            <a:chExt cx="9149737" cy="529364"/>
          </a:xfrm>
        </p:grpSpPr>
        <p:grpSp>
          <p:nvGrpSpPr>
            <p:cNvPr id="3" name="组 2"/>
            <p:cNvGrpSpPr/>
            <p:nvPr userDrawn="1"/>
          </p:nvGrpSpPr>
          <p:grpSpPr>
            <a:xfrm>
              <a:off x="-240" y="2284885"/>
              <a:ext cx="263291" cy="529364"/>
              <a:chOff x="-240" y="2284885"/>
              <a:chExt cx="263291" cy="529364"/>
            </a:xfrm>
          </p:grpSpPr>
          <p:sp>
            <p:nvSpPr>
              <p:cNvPr id="13" name="五边形 12"/>
              <p:cNvSpPr/>
              <p:nvPr userDrawn="1"/>
            </p:nvSpPr>
            <p:spPr>
              <a:xfrm>
                <a:off x="-240" y="2284885"/>
                <a:ext cx="263291" cy="529364"/>
              </a:xfrm>
              <a:prstGeom prst="homePlate">
                <a:avLst>
                  <a:gd name="adj" fmla="val 100000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zh-CN" altLang="en-US" b="0" dirty="0">
                  <a:latin typeface="思源黑体" panose="020F0502020204030204" charset="-122"/>
                  <a:ea typeface="思源黑体" panose="020F0502020204030204" charset="-122"/>
                  <a:cs typeface="思源黑体" panose="020F0502020204030204" charset="-122"/>
                </a:endParaRPr>
              </a:p>
            </p:txBody>
          </p:sp>
          <p:sp>
            <p:nvSpPr>
              <p:cNvPr id="2" name="五边形 1"/>
              <p:cNvSpPr/>
              <p:nvPr userDrawn="1"/>
            </p:nvSpPr>
            <p:spPr>
              <a:xfrm>
                <a:off x="-240" y="2384919"/>
                <a:ext cx="163782" cy="329296"/>
              </a:xfrm>
              <a:prstGeom prst="homePlate">
                <a:avLst>
                  <a:gd name="adj" fmla="val 10000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kumimoji="1" lang="zh-CN" altLang="en-US" b="0" dirty="0">
                  <a:latin typeface="思源黑体" panose="020F0502020204030204" charset="-122"/>
                  <a:ea typeface="思源黑体" panose="020F0502020204030204" charset="-122"/>
                  <a:cs typeface="思源黑体" panose="020F0502020204030204" charset="-122"/>
                </a:endParaRPr>
              </a:p>
            </p:txBody>
          </p:sp>
        </p:grpSp>
        <p:grpSp>
          <p:nvGrpSpPr>
            <p:cNvPr id="4" name="组 3"/>
            <p:cNvGrpSpPr/>
            <p:nvPr userDrawn="1"/>
          </p:nvGrpSpPr>
          <p:grpSpPr>
            <a:xfrm>
              <a:off x="8890573" y="2284885"/>
              <a:ext cx="258924" cy="529364"/>
              <a:chOff x="8890573" y="2284885"/>
              <a:chExt cx="258924" cy="529364"/>
            </a:xfrm>
          </p:grpSpPr>
          <p:sp>
            <p:nvSpPr>
              <p:cNvPr id="18" name="五边形 17"/>
              <p:cNvSpPr/>
              <p:nvPr userDrawn="1"/>
            </p:nvSpPr>
            <p:spPr>
              <a:xfrm flipH="1">
                <a:off x="8890573" y="2284885"/>
                <a:ext cx="258924" cy="529364"/>
              </a:xfrm>
              <a:prstGeom prst="homePlate">
                <a:avLst>
                  <a:gd name="adj" fmla="val 100000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思源黑体" panose="020F0502020204030204" charset="-122"/>
                  <a:ea typeface="思源黑体" panose="020F0502020204030204" charset="-122"/>
                  <a:cs typeface="思源黑体" panose="020F0502020204030204" charset="-122"/>
                </a:endParaRPr>
              </a:p>
            </p:txBody>
          </p:sp>
          <p:sp>
            <p:nvSpPr>
              <p:cNvPr id="20" name="五边形 19"/>
              <p:cNvSpPr/>
              <p:nvPr userDrawn="1"/>
            </p:nvSpPr>
            <p:spPr>
              <a:xfrm flipH="1">
                <a:off x="8988431" y="2384919"/>
                <a:ext cx="161066" cy="329296"/>
              </a:xfrm>
              <a:prstGeom prst="homePlate">
                <a:avLst>
                  <a:gd name="adj" fmla="val 10000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思源黑体" panose="020F0502020204030204" charset="-122"/>
                  <a:ea typeface="思源黑体" panose="020F0502020204030204" charset="-122"/>
                  <a:cs typeface="思源黑体" panose="020F0502020204030204" charset="-122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重点强调标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/>
          <p:cNvSpPr>
            <a:spLocks noGrp="1"/>
          </p:cNvSpPr>
          <p:nvPr>
            <p:ph type="title"/>
          </p:nvPr>
        </p:nvSpPr>
        <p:spPr>
          <a:xfrm>
            <a:off x="1007986" y="2124075"/>
            <a:ext cx="7128035" cy="8953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Clr>
                <a:schemeClr val="accent4"/>
              </a:buClr>
              <a:buFontTx/>
              <a:buNone/>
              <a:defRPr sz="3600" b="0" i="0">
                <a:solidFill>
                  <a:srgbClr val="242C52"/>
                </a:solidFill>
                <a:latin typeface="思源黑体 Bold" panose="020B0800000000000000" charset="-122"/>
                <a:ea typeface="思源黑体 Bold" panose="020B0800000000000000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grpSp>
        <p:nvGrpSpPr>
          <p:cNvPr id="10" name="组合 10"/>
          <p:cNvGrpSpPr/>
          <p:nvPr userDrawn="1"/>
        </p:nvGrpSpPr>
        <p:grpSpPr>
          <a:xfrm>
            <a:off x="1833613" y="2078125"/>
            <a:ext cx="5637998" cy="987250"/>
            <a:chOff x="2666198" y="2543397"/>
            <a:chExt cx="7199697" cy="1316333"/>
          </a:xfrm>
        </p:grpSpPr>
        <p:cxnSp>
          <p:nvCxnSpPr>
            <p:cNvPr id="11" name="直线连接符 10"/>
            <p:cNvCxnSpPr/>
            <p:nvPr userDrawn="1"/>
          </p:nvCxnSpPr>
          <p:spPr>
            <a:xfrm>
              <a:off x="2666198" y="2543397"/>
              <a:ext cx="7199697" cy="0"/>
            </a:xfrm>
            <a:prstGeom prst="line">
              <a:avLst/>
            </a:prstGeom>
            <a:ln>
              <a:solidFill>
                <a:srgbClr val="688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连接符 11"/>
            <p:cNvCxnSpPr/>
            <p:nvPr userDrawn="1"/>
          </p:nvCxnSpPr>
          <p:spPr>
            <a:xfrm>
              <a:off x="2666198" y="3859730"/>
              <a:ext cx="7199697" cy="0"/>
            </a:xfrm>
            <a:prstGeom prst="line">
              <a:avLst/>
            </a:prstGeom>
            <a:ln>
              <a:solidFill>
                <a:srgbClr val="688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矩形 15"/>
          <p:cNvSpPr/>
          <p:nvPr userDrawn="1"/>
        </p:nvSpPr>
        <p:spPr>
          <a:xfrm flipV="1">
            <a:off x="0" y="5070928"/>
            <a:ext cx="9144000" cy="118287"/>
          </a:xfrm>
          <a:prstGeom prst="rect">
            <a:avLst/>
          </a:prstGeom>
          <a:solidFill>
            <a:srgbClr val="242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重点强调标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/>
          <p:cNvSpPr>
            <a:spLocks noGrp="1"/>
          </p:cNvSpPr>
          <p:nvPr>
            <p:ph type="title"/>
          </p:nvPr>
        </p:nvSpPr>
        <p:spPr>
          <a:xfrm>
            <a:off x="1007986" y="2124075"/>
            <a:ext cx="7128035" cy="8953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Clr>
                <a:schemeClr val="accent4"/>
              </a:buClr>
              <a:buFontTx/>
              <a:buNone/>
              <a:defRPr sz="3600" b="0" i="0">
                <a:solidFill>
                  <a:srgbClr val="242C52"/>
                </a:solidFill>
                <a:latin typeface="思源黑体 Bold" panose="020B0800000000000000" charset="-122"/>
                <a:ea typeface="思源黑体 Bold" panose="020B0800000000000000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grpSp>
        <p:nvGrpSpPr>
          <p:cNvPr id="10" name="组合 10"/>
          <p:cNvGrpSpPr/>
          <p:nvPr userDrawn="1"/>
        </p:nvGrpSpPr>
        <p:grpSpPr>
          <a:xfrm>
            <a:off x="1833613" y="2078125"/>
            <a:ext cx="5637998" cy="987250"/>
            <a:chOff x="2666198" y="2543397"/>
            <a:chExt cx="7199697" cy="1316333"/>
          </a:xfrm>
        </p:grpSpPr>
        <p:cxnSp>
          <p:nvCxnSpPr>
            <p:cNvPr id="11" name="直线连接符 10"/>
            <p:cNvCxnSpPr/>
            <p:nvPr userDrawn="1"/>
          </p:nvCxnSpPr>
          <p:spPr>
            <a:xfrm>
              <a:off x="2666198" y="2543397"/>
              <a:ext cx="7199697" cy="0"/>
            </a:xfrm>
            <a:prstGeom prst="line">
              <a:avLst/>
            </a:prstGeom>
            <a:ln>
              <a:solidFill>
                <a:srgbClr val="688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连接符 11"/>
            <p:cNvCxnSpPr/>
            <p:nvPr userDrawn="1"/>
          </p:nvCxnSpPr>
          <p:spPr>
            <a:xfrm>
              <a:off x="2666198" y="3859730"/>
              <a:ext cx="7199697" cy="0"/>
            </a:xfrm>
            <a:prstGeom prst="line">
              <a:avLst/>
            </a:prstGeom>
            <a:ln>
              <a:solidFill>
                <a:srgbClr val="688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 userDrawn="1"/>
        </p:nvSpPr>
        <p:spPr>
          <a:xfrm>
            <a:off x="0" y="4235824"/>
            <a:ext cx="9144000" cy="907676"/>
          </a:xfrm>
          <a:prstGeom prst="rect">
            <a:avLst/>
          </a:prstGeom>
          <a:solidFill>
            <a:srgbClr val="242C5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  <p:pic>
        <p:nvPicPr>
          <p:cNvPr id="8" name="图片 7" descr="形状 3.png"/>
          <p:cNvPicPr>
            <a:picLocks noChangeAspect="1"/>
          </p:cNvPicPr>
          <p:nvPr userDrawn="1"/>
        </p:nvPicPr>
        <p:blipFill>
          <a:blip r:embed="rId2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35824"/>
            <a:ext cx="9144000" cy="90767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 flipV="1">
            <a:off x="0" y="5070928"/>
            <a:ext cx="9144000" cy="118287"/>
          </a:xfrm>
          <a:prstGeom prst="rect">
            <a:avLst/>
          </a:prstGeom>
          <a:solidFill>
            <a:srgbClr val="242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  <p:sp>
        <p:nvSpPr>
          <p:cNvPr id="3" name="圆角矩形 2"/>
          <p:cNvSpPr/>
          <p:nvPr userDrawn="1"/>
        </p:nvSpPr>
        <p:spPr>
          <a:xfrm>
            <a:off x="-67310" y="357505"/>
            <a:ext cx="1522095" cy="341630"/>
          </a:xfrm>
          <a:prstGeom prst="roundRect">
            <a:avLst>
              <a:gd name="adj" fmla="val 10047"/>
            </a:avLst>
          </a:prstGeom>
          <a:solidFill>
            <a:srgbClr val="242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i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</a:t>
            </a:r>
            <a:r>
              <a:rPr kumimoji="1" lang="zh-CN" sz="2400" b="1" i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案</a:t>
            </a:r>
            <a:r>
              <a:rPr kumimoji="1" lang="en-US" altLang="zh-CN" sz="2400" b="1" i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kumimoji="1" lang="zh-CN" sz="2400" b="1" i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例</a:t>
            </a:r>
            <a:endParaRPr kumimoji="1" lang="zh-CN" sz="2400" b="1" i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圆角矩形 3"/>
          <p:cNvSpPr/>
          <p:nvPr userDrawn="1"/>
        </p:nvSpPr>
        <p:spPr>
          <a:xfrm>
            <a:off x="1387552" y="357173"/>
            <a:ext cx="67456" cy="341703"/>
          </a:xfrm>
          <a:prstGeom prst="roundRect">
            <a:avLst>
              <a:gd name="adj" fmla="val 10047"/>
            </a:avLst>
          </a:prstGeom>
          <a:solidFill>
            <a:srgbClr val="6880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100" b="0" i="0" dirty="0">
              <a:solidFill>
                <a:srgbClr val="1D242E"/>
              </a:solidFill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  <p:pic>
        <p:nvPicPr>
          <p:cNvPr id="2" name="图片 1" descr="32303038313139313b32303038313039333bb5e7c4d4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40" y="395605"/>
            <a:ext cx="264795" cy="264795"/>
          </a:xfrm>
          <a:prstGeom prst="rect">
            <a:avLst/>
          </a:prstGeom>
        </p:spPr>
      </p:pic>
      <p:sp>
        <p:nvSpPr>
          <p:cNvPr id="9" name="流程图: 内部贮存 8"/>
          <p:cNvSpPr/>
          <p:nvPr userDrawn="1"/>
        </p:nvSpPr>
        <p:spPr>
          <a:xfrm>
            <a:off x="127000" y="450215"/>
            <a:ext cx="167640" cy="76200"/>
          </a:xfrm>
          <a:prstGeom prst="flowChartInternalStorag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 flipV="1">
            <a:off x="0" y="5070928"/>
            <a:ext cx="9144000" cy="118287"/>
          </a:xfrm>
          <a:prstGeom prst="rect">
            <a:avLst/>
          </a:prstGeom>
          <a:solidFill>
            <a:srgbClr val="242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242C52"/>
              </a:highlight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  <p:sp>
        <p:nvSpPr>
          <p:cNvPr id="11" name="圆角矩形 10"/>
          <p:cNvSpPr/>
          <p:nvPr userDrawn="1"/>
        </p:nvSpPr>
        <p:spPr>
          <a:xfrm>
            <a:off x="-67310" y="357505"/>
            <a:ext cx="1522095" cy="341630"/>
          </a:xfrm>
          <a:prstGeom prst="roundRect">
            <a:avLst>
              <a:gd name="adj" fmla="val 10047"/>
            </a:avLst>
          </a:prstGeom>
          <a:solidFill>
            <a:srgbClr val="242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i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</a:t>
            </a:r>
            <a:r>
              <a:rPr kumimoji="1" lang="zh-CN" altLang="en-US" sz="2400" b="1" i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实</a:t>
            </a:r>
            <a:r>
              <a:rPr kumimoji="1" lang="en-US" altLang="zh-CN" sz="2400" b="1" i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kumimoji="1" lang="zh-CN" altLang="en-US" sz="2400" b="1" i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践</a:t>
            </a:r>
            <a:endParaRPr kumimoji="1" lang="zh-CN" altLang="en-US" sz="2400" b="1" i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" name="圆角矩形 14"/>
          <p:cNvSpPr/>
          <p:nvPr userDrawn="1"/>
        </p:nvSpPr>
        <p:spPr>
          <a:xfrm>
            <a:off x="1387552" y="357173"/>
            <a:ext cx="67456" cy="341703"/>
          </a:xfrm>
          <a:prstGeom prst="roundRect">
            <a:avLst>
              <a:gd name="adj" fmla="val 10047"/>
            </a:avLst>
          </a:prstGeom>
          <a:solidFill>
            <a:srgbClr val="6880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100" b="0" i="0" dirty="0">
              <a:solidFill>
                <a:srgbClr val="1D242E"/>
              </a:solidFill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  <p:pic>
        <p:nvPicPr>
          <p:cNvPr id="4" name="图片 3" descr="303b32303039333133313bb7c5b4f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105" y="381000"/>
            <a:ext cx="318135" cy="31813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 flipV="1">
            <a:off x="0" y="5070928"/>
            <a:ext cx="9144000" cy="118287"/>
          </a:xfrm>
          <a:prstGeom prst="rect">
            <a:avLst/>
          </a:prstGeom>
          <a:solidFill>
            <a:srgbClr val="242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242C52"/>
              </a:highlight>
              <a:latin typeface="思源黑体" panose="020F0502020204030204" charset="-122"/>
              <a:ea typeface="思源黑体" panose="020F0502020204030204" charset="-122"/>
              <a:cs typeface="思源黑体" panose="020F050202020403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思源黑体" panose="020F0502020204030204" charset="-122"/>
          <a:ea typeface="思源黑体" panose="020F0502020204030204" charset="-122"/>
          <a:cs typeface="思源黑体" panose="020F0502020204030204" charset="-122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思源黑体" panose="020F0502020204030204" charset="-122"/>
          <a:ea typeface="思源黑体" panose="020F0502020204030204" charset="-122"/>
          <a:cs typeface="思源黑体" panose="020F0502020204030204" charset="-122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" panose="020F0502020204030204" charset="-122"/>
          <a:ea typeface="思源黑体" panose="020F0502020204030204" charset="-122"/>
          <a:cs typeface="思源黑体" panose="020F0502020204030204" charset="-122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思源黑体" panose="020F0502020204030204" charset="-122"/>
          <a:ea typeface="思源黑体" panose="020F0502020204030204" charset="-122"/>
          <a:cs typeface="思源黑体" panose="020F0502020204030204" charset="-122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思源黑体" panose="020F0502020204030204" charset="-122"/>
          <a:ea typeface="思源黑体" panose="020F0502020204030204" charset="-122"/>
          <a:cs typeface="思源黑体" panose="020F0502020204030204" charset="-122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思源黑体" panose="020F0502020204030204" charset="-122"/>
          <a:ea typeface="思源黑体" panose="020F0502020204030204" charset="-122"/>
          <a:cs typeface="思源黑体" panose="020F0502020204030204" charset="-122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hyperlink" Target="http://wiki.ccw.com.cn/%E5%AD%97%E8%8A%82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hyperlink" Target="http://www.rfc-editor.org/rfc/rfc3629.txt" TargetMode="Externa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" Target="slide30.xml"/><Relationship Id="rId1" Type="http://schemas.openxmlformats.org/officeDocument/2006/relationships/slide" Target="slide3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hyperlink" Target="http://l10n.openoffice.org/localization/L10n_testplan.html" TargetMode="External"/><Relationship Id="rId2" Type="http://schemas.openxmlformats.org/officeDocument/2006/relationships/hyperlink" Target="https://wiki.mozilla.org/Firefox:2.0_QA_Activities:L10n_Test_Plan" TargetMode="External"/><Relationship Id="rId1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5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7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30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32.jpe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33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35.jpeg"/><Relationship Id="rId1" Type="http://schemas.openxmlformats.org/officeDocument/2006/relationships/image" Target="../media/image34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36.png"/><Relationship Id="rId1" Type="http://schemas.openxmlformats.org/officeDocument/2006/relationships/hyperlink" Target="http://www.w3.org/International/articles/unicode-migration/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5.xml"/><Relationship Id="rId6" Type="http://schemas.openxmlformats.org/officeDocument/2006/relationships/hyperlink" Target="http://java.sun.com/developer/technicalArticles/Intl/IntlIntro/" TargetMode="External"/><Relationship Id="rId5" Type="http://schemas.openxmlformats.org/officeDocument/2006/relationships/hyperlink" Target="NULL" TargetMode="External"/><Relationship Id="rId4" Type="http://schemas.openxmlformats.org/officeDocument/2006/relationships/hyperlink" Target="http://blogs.msdn.com/b/kierans/" TargetMode="External"/><Relationship Id="rId3" Type="http://schemas.openxmlformats.org/officeDocument/2006/relationships/hyperlink" Target="http://www.gala-global.org/" TargetMode="External"/><Relationship Id="rId2" Type="http://schemas.openxmlformats.org/officeDocument/2006/relationships/hyperlink" Target="https://confluence.sakaiproject.org/display/I18N/Home" TargetMode="External"/><Relationship Id="rId1" Type="http://schemas.openxmlformats.org/officeDocument/2006/relationships/hyperlink" Target="http://www.w3.org/International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89890" y="1892935"/>
            <a:ext cx="7752624" cy="902513"/>
          </a:xfrm>
        </p:spPr>
        <p:txBody>
          <a:bodyPr>
            <a:noAutofit/>
          </a:bodyPr>
          <a:lstStyle/>
          <a:p>
            <a:pPr algn="l">
              <a:spcAft>
                <a:spcPts val="0"/>
              </a:spcAft>
            </a:pPr>
            <a:r>
              <a:rPr kumimoji="1" lang="zh-CN" altLang="en-US" sz="5400" b="1" dirty="0">
                <a:latin typeface="Tahoma" panose="020B0604030504040204" charset="0"/>
                <a:cs typeface="思源黑体 Bold" panose="020B0800000000000000" charset="-122"/>
              </a:rPr>
              <a:t>软件测试方法和技术</a:t>
            </a:r>
            <a:endParaRPr kumimoji="1" lang="zh-CN" altLang="en-US" sz="5400" b="1" dirty="0">
              <a:latin typeface="Tahoma" panose="020B0604030504040204" charset="0"/>
              <a:cs typeface="思源黑体 Bold" panose="020B0800000000000000" charset="-122"/>
            </a:endParaRPr>
          </a:p>
        </p:txBody>
      </p:sp>
      <p:grpSp>
        <p:nvGrpSpPr>
          <p:cNvPr id="5" name="组合 10"/>
          <p:cNvGrpSpPr/>
          <p:nvPr/>
        </p:nvGrpSpPr>
        <p:grpSpPr>
          <a:xfrm>
            <a:off x="446405" y="1723390"/>
            <a:ext cx="6461760" cy="1363980"/>
            <a:chOff x="2666198" y="2543397"/>
            <a:chExt cx="7199697" cy="1316333"/>
          </a:xfrm>
        </p:grpSpPr>
        <p:cxnSp>
          <p:nvCxnSpPr>
            <p:cNvPr id="6" name="直线连接符 5"/>
            <p:cNvCxnSpPr/>
            <p:nvPr userDrawn="1"/>
          </p:nvCxnSpPr>
          <p:spPr>
            <a:xfrm>
              <a:off x="2666198" y="2543397"/>
              <a:ext cx="7199697" cy="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线连接符 6"/>
            <p:cNvCxnSpPr/>
            <p:nvPr userDrawn="1"/>
          </p:nvCxnSpPr>
          <p:spPr>
            <a:xfrm>
              <a:off x="2666198" y="3859730"/>
              <a:ext cx="7199697" cy="0"/>
            </a:xfrm>
            <a:prstGeom prst="line">
              <a:avLst/>
            </a:prstGeom>
            <a:ln>
              <a:solidFill>
                <a:srgbClr val="8F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标题 2"/>
          <p:cNvSpPr>
            <a:spLocks noGrp="1"/>
          </p:cNvSpPr>
          <p:nvPr/>
        </p:nvSpPr>
        <p:spPr>
          <a:xfrm>
            <a:off x="389890" y="3250565"/>
            <a:ext cx="6359702" cy="4635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0" i="0" kern="1200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思源黑体" panose="020F0502020204030204" charset="-122"/>
              </a:defRPr>
            </a:lvl1pPr>
          </a:lstStyle>
          <a:p>
            <a:pPr algn="l">
              <a:spcAft>
                <a:spcPts val="0"/>
              </a:spcAft>
            </a:pPr>
            <a:r>
              <a:rPr kumimoji="1" lang="zh-CN" altLang="en-US" sz="3600" b="1" dirty="0">
                <a:solidFill>
                  <a:srgbClr val="FFC000"/>
                </a:solidFill>
                <a:latin typeface="Tahoma" panose="020B0604030504040204" charset="0"/>
                <a:cs typeface="思源黑体 Bold" panose="020B0800000000000000" charset="-122"/>
              </a:rPr>
              <a:t>第</a:t>
            </a:r>
            <a:r>
              <a:rPr kumimoji="1" lang="en-US" altLang="zh-CN" sz="3600" b="1" dirty="0">
                <a:solidFill>
                  <a:srgbClr val="FFC000"/>
                </a:solidFill>
                <a:latin typeface="Tahoma" panose="020B0604030504040204" charset="0"/>
                <a:cs typeface="思源黑体 Bold" panose="020B0800000000000000" charset="-122"/>
              </a:rPr>
              <a:t>8</a:t>
            </a:r>
            <a:r>
              <a:rPr kumimoji="1" lang="zh-CN" altLang="en-US" sz="3600" b="1" dirty="0">
                <a:solidFill>
                  <a:srgbClr val="FFC000"/>
                </a:solidFill>
                <a:latin typeface="Tahoma" panose="020B0604030504040204" charset="0"/>
                <a:cs typeface="思源黑体 Bold" panose="020B0800000000000000" charset="-122"/>
              </a:rPr>
              <a:t>章 软件本地化测试</a:t>
            </a:r>
            <a:endParaRPr kumimoji="1" lang="zh-CN" altLang="en-US" sz="3600" b="1" dirty="0">
              <a:solidFill>
                <a:srgbClr val="FFC000"/>
              </a:solidFill>
              <a:latin typeface="Tahoma" panose="020B0604030504040204" charset="0"/>
              <a:cs typeface="思源黑体 Bold" panose="020B08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72000" y="4744056"/>
            <a:ext cx="283654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0"/>
              </a:spcAft>
            </a:pPr>
            <a:r>
              <a:rPr kumimoji="1" lang="zh-CN" altLang="en-US" sz="1600" dirty="0">
                <a:solidFill>
                  <a:schemeClr val="bg1">
                    <a:lumMod val="65000"/>
                  </a:schemeClr>
                </a:solidFill>
              </a:rPr>
              <a:t>版权所有</a:t>
            </a:r>
            <a:r>
              <a:rPr kumimoji="1" lang="en-US" altLang="zh-CN" sz="1600" dirty="0">
                <a:solidFill>
                  <a:schemeClr val="bg1">
                    <a:lumMod val="65000"/>
                  </a:schemeClr>
                </a:solidFill>
              </a:rPr>
              <a:t>©️</a:t>
            </a:r>
            <a:r>
              <a:rPr kumimoji="1" lang="zh-CN" altLang="en-US" sz="1600" dirty="0">
                <a:solidFill>
                  <a:schemeClr val="bg1">
                    <a:lumMod val="65000"/>
                  </a:schemeClr>
                </a:solidFill>
              </a:rPr>
              <a:t> 仅限于教学使用</a:t>
            </a:r>
            <a:endParaRPr kumimoji="1"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文本占位符 9"/>
          <p:cNvSpPr/>
          <p:nvPr>
            <p:ph type="body" sz="quarter" idx="14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L10N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277177" y="1075110"/>
            <a:ext cx="5541065" cy="2504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7175" indent="-257175" eaLnBrk="0" hangingPunct="0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 翻译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 地区文化、宗教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 度量衡和时区等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 软件用户界面（</a:t>
            </a: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UI</a:t>
            </a: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）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 联机文档 </a:t>
            </a: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(</a:t>
            </a: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帮助文档和功能性的</a:t>
            </a: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PDF</a:t>
            </a: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文档</a:t>
            </a: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) </a:t>
            </a:r>
            <a:endParaRPr lang="en-US" altLang="zh-CN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 热键设置 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8.1.2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字符集问题</a:t>
            </a:r>
            <a:endParaRPr kumimoji="1" lang="zh-CN" altLang="en-US" dirty="0"/>
          </a:p>
        </p:txBody>
      </p:sp>
      <p:sp>
        <p:nvSpPr>
          <p:cNvPr id="4" name="矩形 5"/>
          <p:cNvSpPr>
            <a:spLocks noChangeArrowheads="1"/>
          </p:cNvSpPr>
          <p:nvPr/>
        </p:nvSpPr>
        <p:spPr bwMode="auto">
          <a:xfrm>
            <a:off x="802230" y="1184835"/>
            <a:ext cx="5507831" cy="27508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Aft>
                <a:spcPts val="0"/>
              </a:spcAft>
            </a:pPr>
            <a:r>
              <a:rPr lang="zh-CN" altLang="en-US" sz="2100" dirty="0"/>
              <a:t>字符集是操作系统中所使用的字符映射表</a:t>
            </a:r>
            <a:endParaRPr lang="en-US" altLang="zh-CN" sz="2100" dirty="0"/>
          </a:p>
          <a:p>
            <a:endParaRPr lang="zh-CN" altLang="en-US" sz="2100" dirty="0"/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ASCII</a:t>
            </a: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字符集</a:t>
            </a:r>
            <a:endParaRPr lang="en-US" altLang="zh-CN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Gb2312 </a:t>
            </a:r>
            <a:endParaRPr lang="en-US" altLang="zh-CN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ISO8859-X </a:t>
            </a:r>
            <a:endParaRPr lang="en-US" altLang="zh-CN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Unicode</a:t>
            </a:r>
            <a:endParaRPr lang="en-US" altLang="zh-CN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UTF-8/ UTF-16/ UTF-32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94187" y="1800324"/>
            <a:ext cx="4044854" cy="222791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字符集问题标准</a:t>
            </a:r>
            <a:endParaRPr kumimoji="1" lang="zh-CN" altLang="en-US" dirty="0"/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gray">
          <a:xfrm>
            <a:off x="847614" y="1113588"/>
            <a:ext cx="7560890" cy="291632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257175" lvl="3" indent="-257175" eaLnBrk="0" hangingPunct="0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ISO/IEC 10646-1:2003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定义了</a:t>
            </a: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4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  <a:hlinkClick r:id="rId1" tooltip="字节"/>
              </a:rPr>
              <a:t>字节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编码的通用字符集（</a:t>
            </a: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Universal Character Set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，</a:t>
            </a: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UCS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），也称通用多八位编码字符集</a:t>
            </a:r>
            <a:r>
              <a:rPr lang="zh-CN" altLang="en-US" sz="1500" dirty="0">
                <a:ea typeface="楷体" panose="02010609060101010101" charset="-122"/>
                <a:cs typeface="楷体" panose="02010609060101010101" charset="-122"/>
              </a:rPr>
              <a:t>（</a:t>
            </a:r>
            <a:r>
              <a:rPr lang="en-US" altLang="zh-CN" sz="1500" dirty="0">
                <a:ea typeface="楷体" panose="02010609060101010101" charset="-122"/>
                <a:cs typeface="楷体" panose="02010609060101010101" charset="-122"/>
              </a:rPr>
              <a:t>Universal Multiple-Octet Coded Character Set</a:t>
            </a:r>
            <a:r>
              <a:rPr lang="zh-CN" altLang="en-US" sz="1500" dirty="0">
                <a:ea typeface="楷体" panose="02010609060101010101" charset="-122"/>
                <a:cs typeface="楷体" panose="02010609060101010101" charset="-122"/>
              </a:rPr>
              <a:t>）</a:t>
            </a:r>
            <a:endParaRPr lang="zh-CN" altLang="en-US" sz="1500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3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ISO 639-1:2002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，</a:t>
            </a: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字母语种代码（</a:t>
            </a: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alpha-2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）标准</a:t>
            </a:r>
            <a:endParaRPr lang="en-US" altLang="zh-CN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3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ISO 3166-1:1997 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，国家代码标准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3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RFC 3066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，语言鉴定标签标准</a:t>
            </a:r>
            <a:endParaRPr lang="en-US" altLang="zh-CN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3" indent="-257175" eaLnBrk="0" hangingPunct="0">
              <a:lnSpc>
                <a:spcPct val="130000"/>
              </a:lnSpc>
              <a:spcBef>
                <a:spcPts val="2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RFC 36</a:t>
            </a:r>
            <a:r>
              <a:rPr lang="zh-CN" altLang="zh-CN" dirty="0"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9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，</a:t>
            </a: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UTF-8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kumimoji="1" lang="zh-CN" altLang="en-US" dirty="0"/>
              <a:t>示例：</a:t>
            </a: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ASCII</a:t>
            </a:r>
            <a:endParaRPr kumimoji="1" lang="zh-CN" altLang="en-US" dirty="0"/>
          </a:p>
        </p:txBody>
      </p:sp>
      <p:pic>
        <p:nvPicPr>
          <p:cNvPr id="4" name="图片 3" descr="屏幕快照 2014-04-26 下午5.50.03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072" y="804667"/>
            <a:ext cx="6143133" cy="403712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kumimoji="1" lang="zh-CN" altLang="en-US" dirty="0"/>
              <a:t>示例：</a:t>
            </a: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Unicode</a:t>
            </a:r>
            <a:endParaRPr kumimoji="1" lang="zh-CN" altLang="en-US" dirty="0"/>
          </a:p>
        </p:txBody>
      </p:sp>
      <p:sp>
        <p:nvSpPr>
          <p:cNvPr id="4" name="内容占位符 2"/>
          <p:cNvSpPr txBox="1"/>
          <p:nvPr/>
        </p:nvSpPr>
        <p:spPr>
          <a:xfrm>
            <a:off x="582039" y="915009"/>
            <a:ext cx="8035187" cy="594066"/>
          </a:xfr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0"/>
              </a:spcAft>
              <a:buNone/>
            </a:pPr>
            <a:r>
              <a:rPr lang="en-US" altLang="zh-CN" sz="1600" dirty="0">
                <a:ea typeface="楷体" panose="02010609060101010101" charset="-122"/>
                <a:cs typeface="楷体" panose="02010609060101010101" charset="-122"/>
              </a:rPr>
              <a:t>UCS-4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楷体" panose="02010609060101010101" charset="-122"/>
                <a:cs typeface="楷体" panose="02010609060101010101" charset="-122"/>
              </a:rPr>
              <a:t>（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ea typeface="楷体" panose="02010609060101010101" charset="-122"/>
                <a:cs typeface="楷体" panose="02010609060101010101" charset="-122"/>
              </a:rPr>
              <a:t>Unicode Character Set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楷体" panose="02010609060101010101" charset="-122"/>
                <a:cs typeface="楷体" panose="02010609060101010101" charset="-122"/>
              </a:rPr>
              <a:t>）</a:t>
            </a:r>
            <a:r>
              <a:rPr lang="en-US" altLang="zh-CN" sz="1600" dirty="0">
                <a:ea typeface="楷体" panose="02010609060101010101" charset="-122"/>
                <a:cs typeface="楷体" panose="02010609060101010101" charset="-122"/>
              </a:rPr>
              <a:t>0×0</a:t>
            </a:r>
            <a:r>
              <a:rPr lang="zh-CN" altLang="en-US" sz="1600" dirty="0"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sz="1600" dirty="0"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zh-CN" altLang="en-US" sz="1600" dirty="0"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sz="1600" dirty="0">
                <a:ea typeface="楷体" panose="02010609060101010101" charset="-122"/>
                <a:cs typeface="楷体" panose="02010609060101010101" charset="-122"/>
              </a:rPr>
              <a:t>0x10FFFF</a:t>
            </a:r>
            <a:r>
              <a:rPr lang="zh-CN" altLang="en-US" sz="1600" dirty="0">
                <a:ea typeface="楷体" panose="02010609060101010101" charset="-122"/>
                <a:cs typeface="楷体" panose="02010609060101010101" charset="-122"/>
              </a:rPr>
              <a:t>；</a:t>
            </a:r>
            <a:r>
              <a:rPr lang="en-US" altLang="zh-CN" sz="1600" dirty="0"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en-US" altLang="zh-CN" sz="1600" baseline="30000" dirty="0">
                <a:ea typeface="楷体" panose="02010609060101010101" charset="-122"/>
                <a:cs typeface="楷体" panose="02010609060101010101" charset="-122"/>
              </a:rPr>
              <a:t>st</a:t>
            </a:r>
            <a:r>
              <a:rPr lang="zh-CN" altLang="en-US" sz="1600" dirty="0">
                <a:ea typeface="楷体" panose="02010609060101010101" charset="-122"/>
                <a:cs typeface="楷体" panose="02010609060101010101" charset="-122"/>
              </a:rPr>
              <a:t>字节：</a:t>
            </a:r>
            <a:r>
              <a:rPr lang="en-US" altLang="zh-CN" sz="1600" dirty="0">
                <a:ea typeface="楷体" panose="02010609060101010101" charset="-122"/>
                <a:cs typeface="楷体" panose="02010609060101010101" charset="-122"/>
              </a:rPr>
              <a:t>0-16</a:t>
            </a:r>
            <a:r>
              <a:rPr lang="zh-CN" altLang="en-US" sz="1600" dirty="0">
                <a:ea typeface="楷体" panose="02010609060101010101" charset="-122"/>
                <a:cs typeface="楷体" panose="02010609060101010101" charset="-122"/>
              </a:rPr>
              <a:t>个平面，后两个字节：</a:t>
            </a:r>
            <a:r>
              <a:rPr lang="en-US" altLang="zh-CN" sz="1600" dirty="0">
                <a:ea typeface="楷体" panose="02010609060101010101" charset="-122"/>
                <a:cs typeface="楷体" panose="02010609060101010101" charset="-122"/>
              </a:rPr>
              <a:t>0-FF</a:t>
            </a:r>
            <a:r>
              <a:rPr lang="zh-CN" altLang="en-US" sz="1600" dirty="0">
                <a:ea typeface="楷体" panose="02010609060101010101" charset="-122"/>
                <a:cs typeface="楷体" panose="02010609060101010101" charset="-122"/>
              </a:rPr>
              <a:t>行，</a:t>
            </a:r>
            <a:r>
              <a:rPr lang="en-US" altLang="zh-CN" sz="1600" dirty="0">
                <a:ea typeface="楷体" panose="02010609060101010101" charset="-122"/>
                <a:cs typeface="楷体" panose="02010609060101010101" charset="-122"/>
              </a:rPr>
              <a:t>0-FF</a:t>
            </a:r>
            <a:r>
              <a:rPr lang="zh-CN" altLang="en-US" sz="1600" dirty="0">
                <a:ea typeface="楷体" panose="02010609060101010101" charset="-122"/>
                <a:cs typeface="楷体" panose="02010609060101010101" charset="-122"/>
              </a:rPr>
              <a:t>列。</a:t>
            </a:r>
            <a:r>
              <a:rPr lang="en-US" altLang="zh-CN" sz="1600" dirty="0">
                <a:ea typeface="楷体" panose="02010609060101010101" charset="-122"/>
                <a:cs typeface="楷体" panose="02010609060101010101" charset="-122"/>
              </a:rPr>
              <a:t>0</a:t>
            </a:r>
            <a:r>
              <a:rPr lang="zh-CN" altLang="en-US" sz="1600" dirty="0">
                <a:ea typeface="楷体" panose="02010609060101010101" charset="-122"/>
                <a:cs typeface="楷体" panose="02010609060101010101" charset="-122"/>
              </a:rPr>
              <a:t>平面：</a:t>
            </a:r>
            <a:r>
              <a:rPr lang="en-US" altLang="zh-CN" sz="1600" dirty="0"/>
              <a:t>BMP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楷体" panose="02010609060101010101" charset="-122"/>
              </a:rPr>
              <a:t>（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ea typeface="楷体" panose="02010609060101010101" charset="-122"/>
              </a:rPr>
              <a:t>Basic Multilingual Plane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楷体" panose="02010609060101010101" charset="-122"/>
              </a:rPr>
              <a:t>）</a:t>
            </a:r>
            <a:r>
              <a:rPr lang="zh-CN" altLang="zh-CN" sz="1600" dirty="0"/>
              <a:t>=</a:t>
            </a:r>
            <a:r>
              <a:rPr lang="zh-CN" altLang="en-US" sz="1600" dirty="0"/>
              <a:t> </a:t>
            </a:r>
            <a:r>
              <a:rPr lang="en-US" altLang="zh-CN" sz="1600" dirty="0"/>
              <a:t>UCS-2</a:t>
            </a:r>
            <a:endParaRPr kumimoji="1" lang="zh-CN" altLang="en-US" sz="1600" dirty="0">
              <a:ea typeface="楷体" panose="02010609060101010101" charset="-122"/>
              <a:cs typeface="楷体" panose="02010609060101010101" charset="-122"/>
            </a:endParaRPr>
          </a:p>
        </p:txBody>
      </p:sp>
      <p:pic>
        <p:nvPicPr>
          <p:cNvPr id="5" name="图片 4" descr="unicode-charset2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3099" y="1509074"/>
            <a:ext cx="4535691" cy="34088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kumimoji="1" lang="zh-CN" altLang="en-US" dirty="0"/>
              <a:t>示例：</a:t>
            </a:r>
            <a:r>
              <a:rPr kumimoji="1" lang="en-US" altLang="zh-CN" dirty="0"/>
              <a:t>UTF-8</a:t>
            </a:r>
            <a:endParaRPr kumimoji="1" lang="zh-CN" altLang="en-US" dirty="0"/>
          </a:p>
        </p:txBody>
      </p:sp>
      <p:pic>
        <p:nvPicPr>
          <p:cNvPr id="4" name="图片 3" descr="屏幕快照 2014-04-26 下午6.11.16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643" y="913115"/>
            <a:ext cx="6448714" cy="1928230"/>
          </a:xfrm>
          <a:prstGeom prst="rect">
            <a:avLst/>
          </a:prstGeom>
        </p:spPr>
      </p:pic>
      <p:pic>
        <p:nvPicPr>
          <p:cNvPr id="5" name="图片 4" descr="屏幕快照 2014-04-26 下午6.15.5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362" y="3381404"/>
            <a:ext cx="4374494" cy="1558344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1455655" y="2246881"/>
            <a:ext cx="5302954" cy="245665"/>
          </a:xfrm>
          <a:prstGeom prst="roundRect">
            <a:avLst/>
          </a:prstGeom>
          <a:solidFill>
            <a:srgbClr val="FFFF00">
              <a:alpha val="29000"/>
            </a:srgbClr>
          </a:solidFill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sp>
        <p:nvSpPr>
          <p:cNvPr id="7" name="矩形 6"/>
          <p:cNvSpPr/>
          <p:nvPr/>
        </p:nvSpPr>
        <p:spPr>
          <a:xfrm>
            <a:off x="1347643" y="2788209"/>
            <a:ext cx="3395980" cy="3219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sz="1500" dirty="0">
                <a:hlinkClick r:id="rId3"/>
              </a:rPr>
              <a:t>http://www.rfc-editor.org/rfc/rfc3629.txt</a:t>
            </a:r>
            <a:r>
              <a:rPr lang="zh-CN" altLang="en-US" sz="1500" dirty="0"/>
              <a:t> </a:t>
            </a:r>
            <a:endParaRPr lang="zh-CN" altLang="en-US" sz="15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8.1.3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软件国际化标准</a:t>
            </a:r>
            <a:endParaRPr kumimoji="1" lang="zh-CN" altLang="en-US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1029301" y="1169623"/>
            <a:ext cx="6017543" cy="251779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257175" lvl="1" indent="-257175" eaLnBrk="0" hangingPunct="0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  <a:defRPr/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切换语言的机制。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  <a:defRPr/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与语言无关的输出接口。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  <a:defRPr/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与语言无关的输入接口和标准的输入协议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  <a:defRPr/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资源文件的国际化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  <a:defRPr/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支持和包容本地化数据格式 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3" presetClass="exit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xit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I18N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endParaRPr kumimoji="1" lang="zh-CN" altLang="en-US" dirty="0"/>
          </a:p>
        </p:txBody>
      </p:sp>
      <p:grpSp>
        <p:nvGrpSpPr>
          <p:cNvPr id="4" name="Group 16"/>
          <p:cNvGrpSpPr/>
          <p:nvPr/>
        </p:nvGrpSpPr>
        <p:grpSpPr bwMode="auto">
          <a:xfrm>
            <a:off x="1240631" y="1042695"/>
            <a:ext cx="6404372" cy="3549253"/>
            <a:chOff x="205" y="1320"/>
            <a:chExt cx="5379" cy="2981"/>
          </a:xfrm>
        </p:grpSpPr>
        <p:grpSp>
          <p:nvGrpSpPr>
            <p:cNvPr id="5" name="Group 6"/>
            <p:cNvGrpSpPr/>
            <p:nvPr/>
          </p:nvGrpSpPr>
          <p:grpSpPr bwMode="auto">
            <a:xfrm>
              <a:off x="437" y="1320"/>
              <a:ext cx="4807" cy="380"/>
              <a:chOff x="413" y="2134"/>
              <a:chExt cx="4807" cy="380"/>
            </a:xfrm>
          </p:grpSpPr>
          <p:sp>
            <p:nvSpPr>
              <p:cNvPr id="10" name="Line 8"/>
              <p:cNvSpPr>
                <a:spLocks noChangeShapeType="1"/>
              </p:cNvSpPr>
              <p:nvPr/>
            </p:nvSpPr>
            <p:spPr bwMode="auto">
              <a:xfrm>
                <a:off x="2784" y="2160"/>
                <a:ext cx="0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 sz="135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Line 9"/>
              <p:cNvSpPr>
                <a:spLocks noChangeShapeType="1"/>
              </p:cNvSpPr>
              <p:nvPr/>
            </p:nvSpPr>
            <p:spPr bwMode="auto">
              <a:xfrm>
                <a:off x="1632" y="2448"/>
                <a:ext cx="235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 sz="135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Text Box 10"/>
              <p:cNvSpPr txBox="1">
                <a:spLocks noChangeArrowheads="1"/>
              </p:cNvSpPr>
              <p:nvPr/>
            </p:nvSpPr>
            <p:spPr bwMode="auto">
              <a:xfrm>
                <a:off x="413" y="2134"/>
                <a:ext cx="1232" cy="33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国际化支持</a:t>
                </a:r>
                <a:endPara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Text Box 11"/>
              <p:cNvSpPr txBox="1">
                <a:spLocks noChangeArrowheads="1"/>
              </p:cNvSpPr>
              <p:nvPr/>
            </p:nvSpPr>
            <p:spPr bwMode="auto">
              <a:xfrm>
                <a:off x="3777" y="2178"/>
                <a:ext cx="1443" cy="33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本地化测试</a:t>
                </a:r>
                <a:endPara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" name="Text Box 12"/>
            <p:cNvSpPr txBox="1">
              <a:spLocks noChangeArrowheads="1"/>
            </p:cNvSpPr>
            <p:nvPr/>
          </p:nvSpPr>
          <p:spPr bwMode="auto">
            <a:xfrm>
              <a:off x="205" y="2024"/>
              <a:ext cx="2123" cy="1887"/>
            </a:xfrm>
            <a:prstGeom prst="rect">
              <a:avLst/>
            </a:prstGeom>
            <a:solidFill>
              <a:srgbClr val="CCFFFF"/>
            </a:solidFill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zh-CN" altLang="en-US" sz="9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MBC</a:t>
              </a:r>
              <a:r>
                <a:rPr lang="zh-CN" altLang="en-US" sz="1400" dirty="0">
                  <a:solidFill>
                    <a:schemeClr val="folHlin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字符集和脚本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MBC 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输入和显示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MBC 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文件（夹）及其处理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区域设置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索引和排序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本地化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OS?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键盘支持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Text Box 13"/>
            <p:cNvSpPr txBox="1">
              <a:spLocks noChangeArrowheads="1"/>
            </p:cNvSpPr>
            <p:nvPr/>
          </p:nvSpPr>
          <p:spPr bwMode="auto">
            <a:xfrm>
              <a:off x="3461" y="2046"/>
              <a:ext cx="2123" cy="1887"/>
            </a:xfrm>
            <a:prstGeom prst="rect">
              <a:avLst/>
            </a:prstGeom>
            <a:solidFill>
              <a:srgbClr val="CCFFFF"/>
            </a:solidFill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本地化资源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区域设置 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hard-coded?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链接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串联字符串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资源文件包含非本地化内容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文字扩展余地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非层次图像的文字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spcBef>
                  <a:spcPct val="50000"/>
                </a:spcBef>
                <a:buFontTx/>
                <a:buChar char="•"/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其它组件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Rectangle 14"/>
            <p:cNvSpPr>
              <a:spLocks noChangeArrowheads="1"/>
            </p:cNvSpPr>
            <p:nvPr/>
          </p:nvSpPr>
          <p:spPr bwMode="auto">
            <a:xfrm>
              <a:off x="2018" y="1660"/>
              <a:ext cx="1443" cy="624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pPr algn="ctr"/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Pseudo-translation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(Catalyst)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重要部分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Text Box 15"/>
            <p:cNvSpPr txBox="1">
              <a:spLocks noChangeArrowheads="1"/>
            </p:cNvSpPr>
            <p:nvPr/>
          </p:nvSpPr>
          <p:spPr bwMode="auto">
            <a:xfrm>
              <a:off x="205" y="4068"/>
              <a:ext cx="2744" cy="23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altLang="zh-CN" sz="1200" dirty="0">
                  <a:solidFill>
                    <a:schemeClr val="folHlin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MBC- Multiple Byte character</a:t>
              </a:r>
              <a:r>
                <a:rPr lang="zh-CN" altLang="en-US" sz="1200" dirty="0">
                  <a:solidFill>
                    <a:schemeClr val="folHlin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多字节字符集</a:t>
              </a:r>
              <a:endParaRPr lang="zh-CN" altLang="en-US" sz="1200" dirty="0">
                <a:solidFill>
                  <a:schemeClr val="folHlin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国际化测试方法</a:t>
            </a:r>
            <a:endParaRPr kumimoji="1" lang="zh-CN" altLang="en-US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737575" y="1194792"/>
            <a:ext cx="4251868" cy="2753915"/>
          </a:xfr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Aft>
                <a:spcPts val="0"/>
              </a:spcAft>
              <a:buClr>
                <a:srgbClr val="FFC600"/>
              </a:buClr>
              <a:buSzPct val="100000"/>
              <a:buFont typeface="Arial" panose="020B0604020202020204"/>
              <a:buChar char="•"/>
              <a:tabLst>
                <a:tab pos="514350" algn="l"/>
              </a:tabLst>
            </a:pPr>
            <a:r>
              <a:rPr kumimoji="1" lang="zh-CN" altLang="en-US" sz="18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设计评审和代码审查 </a:t>
            </a:r>
            <a:endParaRPr kumimoji="1" lang="zh-CN" altLang="en-US" sz="1800" dirty="0">
              <a:solidFill>
                <a:srgbClr val="242C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Aft>
                <a:spcPts val="0"/>
              </a:spcAft>
              <a:buClr>
                <a:srgbClr val="FFC600"/>
              </a:buClr>
              <a:buSzPct val="100000"/>
              <a:buFont typeface="Arial" panose="020B0604020202020204"/>
              <a:buChar char="•"/>
              <a:tabLst>
                <a:tab pos="514350" algn="l"/>
              </a:tabLst>
            </a:pPr>
            <a:r>
              <a:rPr kumimoji="1" lang="zh-CN" altLang="en-US" sz="18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针对源语言的功能测试，如不同的区域设置、不同的时区显示</a:t>
            </a:r>
            <a:endParaRPr kumimoji="1" lang="zh-CN" altLang="en-US" sz="1800" dirty="0">
              <a:solidFill>
                <a:srgbClr val="242C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C600"/>
              </a:buClr>
              <a:buSzPct val="100000"/>
              <a:buFont typeface="Arial" panose="020B0604020202020204"/>
              <a:buChar char="•"/>
              <a:tabLst>
                <a:tab pos="514350" algn="l"/>
              </a:tabLst>
            </a:pPr>
            <a:r>
              <a:rPr kumimoji="1" lang="zh-CN" altLang="en-US" sz="18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针对伪翻译（</a:t>
            </a:r>
            <a:r>
              <a:rPr kumimoji="1" lang="en-US" altLang="zh-CN" sz="18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pseudo-code</a:t>
            </a:r>
            <a:r>
              <a:rPr kumimoji="1" lang="zh-CN" altLang="en-US" sz="18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kumimoji="1" lang="en-US" altLang="zh-CN" sz="18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pseudo-translation</a:t>
            </a:r>
            <a:r>
              <a:rPr kumimoji="1" lang="zh-CN" altLang="en-US" sz="18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）版本的测试</a:t>
            </a:r>
            <a:endParaRPr kumimoji="1" lang="zh-CN" altLang="en-US" sz="1800" dirty="0">
              <a:solidFill>
                <a:srgbClr val="242C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143000" y="1260583"/>
            <a:ext cx="65" cy="207749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wrap="none" lIns="0" tIns="0" rIns="0" bIns="0" anchor="ctr">
            <a:spAutoFit/>
          </a:bodyPr>
          <a:lstStyle/>
          <a:p>
            <a:endParaRPr lang="zh-CN" altLang="en-US" sz="135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5683120" y="1061789"/>
            <a:ext cx="3252157" cy="2815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国际化测试点</a:t>
            </a:r>
            <a:endParaRPr kumimoji="1" lang="zh-CN" altLang="en-US" dirty="0"/>
          </a:p>
        </p:txBody>
      </p:sp>
      <p:pic>
        <p:nvPicPr>
          <p:cNvPr id="4" name="Picture 7" descr="7-8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4840357" y="1194597"/>
            <a:ext cx="4161819" cy="29713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126015" y="776285"/>
            <a:ext cx="3614950" cy="4245936"/>
          </a:xfr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7500" indent="-317500" eaLnBrk="0" hangingPunct="0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双向识别功能 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17500" indent="-317500" eaLnBrk="0" hangingPunct="0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硬编码 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17500" indent="-317500" eaLnBrk="0" hangingPunct="0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语言切换方式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17500" indent="-317500" eaLnBrk="0" hangingPunct="0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多字节和单字节文字的混合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17500" indent="-317500" eaLnBrk="0" hangingPunct="0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输入法编辑器（</a:t>
            </a:r>
            <a:r>
              <a:rPr lang="en-US" altLang="zh-CN" sz="1800" dirty="0">
                <a:ea typeface="楷体" panose="02010609060101010101" charset="-122"/>
                <a:cs typeface="楷体" panose="02010609060101010101" charset="-122"/>
              </a:rPr>
              <a:t>IME</a:t>
            </a: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）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17500" indent="-317500" eaLnBrk="0" hangingPunct="0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大小写转换、换行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17500" indent="-317500" eaLnBrk="0" hangingPunct="0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快捷组合键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17500" indent="-317500" eaLnBrk="0" hangingPunct="0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纸张大小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17500" indent="-317500" eaLnBrk="0" hangingPunct="0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电话号码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17500" indent="-317500" eaLnBrk="0" hangingPunct="0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词序问题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eaLnBrk="0" hangingPunct="0">
              <a:lnSpc>
                <a:spcPct val="120000"/>
              </a:lnSpc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1800" dirty="0">
                <a:ea typeface="楷体" panose="02010609060101010101" charset="-122"/>
                <a:cs typeface="楷体" panose="02010609060101010101" charset="-122"/>
              </a:rPr>
              <a:t>……</a:t>
            </a:r>
            <a:endParaRPr lang="en-US" altLang="zh-CN" sz="1800" dirty="0"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/>
              <a:t>国际化生活的体验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82038" y="1616566"/>
            <a:ext cx="5232353" cy="1911825"/>
          </a:xfrm>
        </p:spPr>
        <p:txBody>
          <a:bodyPr/>
          <a:lstStyle/>
          <a:p>
            <a:pPr marL="406400" indent="-406400" eaLnBrk="0" hangingPunct="0">
              <a:lnSpc>
                <a:spcPct val="13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去美国旅行，最感不适应会有什么？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406400" indent="-406400" eaLnBrk="0" hangingPunct="0">
              <a:lnSpc>
                <a:spcPct val="130000"/>
              </a:lnSpc>
              <a:spcBef>
                <a:spcPts val="75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1800" dirty="0">
                <a:ea typeface="楷体" panose="02010609060101010101" charset="-122"/>
                <a:cs typeface="楷体" panose="02010609060101010101" charset="-122"/>
              </a:rPr>
              <a:t>2/3/2009  </a:t>
            </a: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代表哪一天，</a:t>
            </a:r>
            <a:r>
              <a:rPr lang="en-US" altLang="zh-CN" sz="1800" dirty="0"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月</a:t>
            </a:r>
            <a:r>
              <a:rPr lang="en-US" altLang="zh-CN" sz="1800" dirty="0">
                <a:ea typeface="楷体" panose="02010609060101010101" charset="-122"/>
                <a:cs typeface="楷体" panose="02010609060101010101" charset="-122"/>
              </a:rPr>
              <a:t>3</a:t>
            </a: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日或</a:t>
            </a:r>
            <a:r>
              <a:rPr lang="en-US" altLang="zh-CN" sz="1800" dirty="0">
                <a:ea typeface="楷体" panose="02010609060101010101" charset="-122"/>
                <a:cs typeface="楷体" panose="02010609060101010101" charset="-122"/>
              </a:rPr>
              <a:t>3</a:t>
            </a: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月</a:t>
            </a:r>
            <a:r>
              <a:rPr lang="en-US" altLang="zh-CN" sz="1800" dirty="0"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日？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406400" indent="-406400" eaLnBrk="0" hangingPunct="0">
              <a:lnSpc>
                <a:spcPct val="130000"/>
              </a:lnSpc>
              <a:spcBef>
                <a:spcPts val="75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乔治</a:t>
            </a:r>
            <a:r>
              <a:rPr lang="en-US" altLang="zh-CN" sz="1800" dirty="0">
                <a:ea typeface="楷体" panose="02010609060101010101" charset="-122"/>
                <a:cs typeface="楷体" panose="02010609060101010101" charset="-122"/>
              </a:rPr>
              <a:t>·</a:t>
            </a: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布什（</a:t>
            </a:r>
            <a:r>
              <a:rPr lang="en-US" altLang="zh-CN" sz="1800" dirty="0">
                <a:ea typeface="楷体" panose="02010609060101010101" charset="-122"/>
                <a:cs typeface="楷体" panose="02010609060101010101" charset="-122"/>
              </a:rPr>
              <a:t>George Bush</a:t>
            </a: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） 属于哪个家族？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406400" indent="-406400" eaLnBrk="0" hangingPunct="0">
              <a:lnSpc>
                <a:spcPct val="130000"/>
              </a:lnSpc>
              <a:spcBef>
                <a:spcPts val="75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收到邮件，出现乱码 </a:t>
            </a:r>
            <a:r>
              <a:rPr lang="en-US" altLang="zh-CN" sz="1800" dirty="0">
                <a:ea typeface="楷体" panose="02010609060101010101" charset="-122"/>
                <a:cs typeface="楷体" panose="02010609060101010101" charset="-122"/>
              </a:rPr>
              <a:t>…</a:t>
            </a:r>
            <a:r>
              <a:rPr lang="en-US" altLang="zh-CN" sz="1800" dirty="0"/>
              <a:t>…</a:t>
            </a:r>
            <a:endParaRPr kumimoji="1" lang="zh-CN" altLang="en-US" sz="1800" dirty="0"/>
          </a:p>
        </p:txBody>
      </p:sp>
      <p:pic>
        <p:nvPicPr>
          <p:cNvPr id="5" name="图片 4" descr="屏幕快照 2014-04-26 下午5.25.36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280" y="839114"/>
            <a:ext cx="2334092" cy="378876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kumimoji="1" lang="zh-CN" altLang="en-US" dirty="0"/>
              <a:t>示例</a:t>
            </a:r>
            <a:endParaRPr kumimoji="1" lang="zh-CN" altLang="en-US" dirty="0"/>
          </a:p>
        </p:txBody>
      </p:sp>
      <p:pic>
        <p:nvPicPr>
          <p:cNvPr id="4" name="Picture 4" descr="7-2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968455" y="149087"/>
            <a:ext cx="5173539" cy="48502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8.1.4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软件本地化基本步骤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228083" y="1069915"/>
            <a:ext cx="6415110" cy="3472268"/>
          </a:xfrm>
        </p:spPr>
        <p:txBody>
          <a:bodyPr/>
          <a:lstStyle/>
          <a:p>
            <a:pPr marL="257175" lvl="1" indent="-257175" eaLnBrk="0" hangingPunct="0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/>
              <a:t> 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建立</a:t>
            </a:r>
            <a:r>
              <a:rPr lang="zh-CN" altLang="en-US" dirty="0">
                <a:solidFill>
                  <a:srgbClr val="3366FF"/>
                </a:solidFill>
                <a:ea typeface="楷体" panose="02010609060101010101" charset="-122"/>
                <a:cs typeface="楷体" panose="02010609060101010101" charset="-122"/>
              </a:rPr>
              <a:t>配置管理体系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，跟踪目标语言各个版本的源代码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 创造和维护</a:t>
            </a:r>
            <a:r>
              <a:rPr lang="zh-CN" altLang="en-US" dirty="0">
                <a:solidFill>
                  <a:srgbClr val="3366FF"/>
                </a:solidFill>
                <a:ea typeface="楷体" panose="02010609060101010101" charset="-122"/>
                <a:cs typeface="楷体" panose="02010609060101010101" charset="-122"/>
              </a:rPr>
              <a:t>术语表</a:t>
            </a:r>
            <a:endParaRPr lang="en-US" altLang="zh-CN" dirty="0">
              <a:solidFill>
                <a:srgbClr val="3366FF"/>
              </a:solidFill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dirty="0">
                <a:solidFill>
                  <a:srgbClr val="3366FF"/>
                </a:solidFill>
                <a:ea typeface="楷体" panose="02010609060101010101" charset="-122"/>
                <a:cs typeface="楷体" panose="02010609060101010101" charset="-122"/>
              </a:rPr>
              <a:t>源语言代码和资源文件分离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、或提取需要本地化的文本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 把分离或提取的文本、图片等翻译成目标语言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 把翻译好的文本、图片重新检入目标语言的源代码版本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 如果需要，编译目标语言的源代码</a:t>
            </a:r>
            <a:endParaRPr lang="en-US" altLang="zh-CN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 测试翻译后的软件，调整</a:t>
            </a: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UI 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以适应翻译后的文本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 测试本地化后的软件，确保格式和内容都正确</a:t>
            </a:r>
            <a:endParaRPr lang="zh-CN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本地化过程</a:t>
            </a:r>
            <a:endParaRPr kumimoji="1" lang="zh-CN" altLang="en-US" dirty="0"/>
          </a:p>
        </p:txBody>
      </p:sp>
      <p:sp>
        <p:nvSpPr>
          <p:cNvPr id="4" name="Rectangle 3">
            <a:hlinkClick r:id="rId1" action="ppaction://hlinksldjump"/>
          </p:cNvPr>
          <p:cNvSpPr>
            <a:spLocks noChangeArrowheads="1"/>
          </p:cNvSpPr>
          <p:nvPr/>
        </p:nvSpPr>
        <p:spPr bwMode="auto">
          <a:xfrm>
            <a:off x="3322808" y="1630095"/>
            <a:ext cx="1951434" cy="342900"/>
          </a:xfrm>
          <a:prstGeom prst="rect">
            <a:avLst/>
          </a:prstGeom>
          <a:gradFill rotWithShape="0">
            <a:gsLst>
              <a:gs pos="0">
                <a:srgbClr val="A9C9E2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666699"/>
            </a:solidFill>
            <a:miter lim="800000"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lIns="0" tIns="0" rIns="0" bIns="0" anchor="ctr"/>
          <a:lstStyle/>
          <a:p>
            <a:pPr algn="ctr" eaLnBrk="0" hangingPunct="0">
              <a:lnSpc>
                <a:spcPct val="95000"/>
              </a:lnSpc>
              <a:buClr>
                <a:srgbClr val="FF9218"/>
              </a:buClr>
              <a:defRPr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核心功能测试</a:t>
            </a:r>
            <a:endParaRPr lang="zh-CN" altLang="en-IE" sz="16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Rectangle 5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3322808" y="2378998"/>
            <a:ext cx="1997869" cy="342900"/>
          </a:xfrm>
          <a:prstGeom prst="rect">
            <a:avLst/>
          </a:prstGeom>
          <a:gradFill rotWithShape="0">
            <a:gsLst>
              <a:gs pos="0">
                <a:srgbClr val="E18D3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666699"/>
            </a:solidFill>
            <a:miter lim="800000"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lIns="0" tIns="0" rIns="0" bIns="0" anchor="ctr"/>
          <a:lstStyle/>
          <a:p>
            <a:pPr algn="ctr" eaLnBrk="0" hangingPunct="0">
              <a:lnSpc>
                <a:spcPct val="95000"/>
              </a:lnSpc>
              <a:buClr>
                <a:srgbClr val="FF9218"/>
              </a:buClr>
              <a:defRPr/>
            </a:pPr>
            <a:r>
              <a:rPr lang="zh-CN" altLang="en-IE" sz="1600" b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国际化测试</a:t>
            </a:r>
            <a:endParaRPr lang="en-IE" altLang="zh-CN" sz="1600" b="1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Rectangle 6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3322808" y="3173145"/>
            <a:ext cx="1951434" cy="3429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666699"/>
            </a:solidFill>
            <a:miter lim="800000"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lIns="0" tIns="0" rIns="0" bIns="0" anchor="ctr"/>
          <a:lstStyle/>
          <a:p>
            <a:pPr algn="ctr" eaLnBrk="0" hangingPunct="0">
              <a:lnSpc>
                <a:spcPct val="95000"/>
              </a:lnSpc>
              <a:buClr>
                <a:srgbClr val="FF9218"/>
              </a:buClr>
              <a:defRPr/>
            </a:pP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本地化测试</a:t>
            </a:r>
            <a:endParaRPr lang="zh-CN" altLang="en-IE" sz="1600" b="1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 flipH="1">
            <a:off x="4346746" y="2811195"/>
            <a:ext cx="1190" cy="361950"/>
          </a:xfrm>
          <a:prstGeom prst="line">
            <a:avLst/>
          </a:prstGeom>
          <a:noFill/>
          <a:ln w="38100">
            <a:solidFill>
              <a:schemeClr val="bg2"/>
            </a:solidFill>
            <a:round/>
            <a:tailEnd type="triangle" w="med" len="med"/>
          </a:ln>
        </p:spPr>
        <p:txBody>
          <a:bodyPr anchor="ctr"/>
          <a:lstStyle/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AutoShape 8"/>
          <p:cNvSpPr>
            <a:spLocks noChangeArrowheads="1"/>
          </p:cNvSpPr>
          <p:nvPr/>
        </p:nvSpPr>
        <p:spPr bwMode="auto">
          <a:xfrm>
            <a:off x="3397817" y="829995"/>
            <a:ext cx="1793081" cy="400050"/>
          </a:xfrm>
          <a:prstGeom prst="flowChartAlternateProcess">
            <a:avLst/>
          </a:prstGeom>
          <a:noFill/>
          <a:ln w="9525">
            <a:noFill/>
            <a:miter lim="800000"/>
          </a:ln>
        </p:spPr>
        <p:txBody>
          <a:bodyPr wrap="none" anchor="ctr"/>
          <a:lstStyle/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 Box 9"/>
          <p:cNvSpPr txBox="1">
            <a:spLocks noChangeArrowheads="1"/>
          </p:cNvSpPr>
          <p:nvPr/>
        </p:nvSpPr>
        <p:spPr bwMode="auto">
          <a:xfrm>
            <a:off x="3612447" y="866923"/>
            <a:ext cx="1620957" cy="33718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square">
            <a:spAutoFit/>
          </a:bodyPr>
          <a:lstStyle/>
          <a:p>
            <a:pPr algn="r">
              <a:spcAft>
                <a:spcPts val="0"/>
              </a:spcAft>
              <a:defRPr/>
            </a:pPr>
            <a:r>
              <a:rPr lang="zh-CN" altLang="en-IE" sz="1600">
                <a:latin typeface="微软雅黑" panose="020B0503020204020204" pitchFamily="34" charset="-122"/>
                <a:ea typeface="微软雅黑" panose="020B0503020204020204" pitchFamily="34" charset="-122"/>
              </a:rPr>
              <a:t>国际化</a:t>
            </a:r>
            <a:r>
              <a:rPr lang="zh-CN" altLang="en-IE" sz="16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软件设计</a:t>
            </a:r>
            <a:endParaRPr lang="zh-CN" altLang="en-IE" sz="16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4347936" y="1245523"/>
            <a:ext cx="0" cy="377429"/>
          </a:xfrm>
          <a:prstGeom prst="line">
            <a:avLst/>
          </a:prstGeom>
          <a:noFill/>
          <a:ln w="38100">
            <a:solidFill>
              <a:schemeClr val="bg2"/>
            </a:solidFill>
            <a:round/>
            <a:tailEnd type="triangle" w="med" len="med"/>
          </a:ln>
        </p:spPr>
        <p:txBody>
          <a:bodyPr anchor="ctr"/>
          <a:lstStyle/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3452450" y="3891259"/>
            <a:ext cx="1620958" cy="338554"/>
          </a:xfrm>
          <a:prstGeom prst="rect">
            <a:avLst/>
          </a:prstGeom>
          <a:gradFill rotWithShape="0">
            <a:gsLst>
              <a:gs pos="0">
                <a:srgbClr val="D4EACC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IE" sz="1600" b="1" dirty="0">
                <a:solidFill>
                  <a:srgbClr val="98082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全球化软件发布</a:t>
            </a:r>
            <a:endParaRPr lang="zh-CN" altLang="en-IE" sz="1600" b="1" dirty="0">
              <a:solidFill>
                <a:srgbClr val="98082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4347936" y="3513664"/>
            <a:ext cx="0" cy="377428"/>
          </a:xfrm>
          <a:prstGeom prst="line">
            <a:avLst/>
          </a:prstGeom>
          <a:noFill/>
          <a:ln w="38100">
            <a:solidFill>
              <a:schemeClr val="bg2"/>
            </a:solidFill>
            <a:round/>
            <a:tailEnd type="triangle" w="med" len="med"/>
          </a:ln>
        </p:spPr>
        <p:txBody>
          <a:bodyPr anchor="ctr"/>
          <a:lstStyle/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Line 14"/>
          <p:cNvSpPr>
            <a:spLocks noChangeShapeType="1"/>
          </p:cNvSpPr>
          <p:nvPr/>
        </p:nvSpPr>
        <p:spPr bwMode="auto">
          <a:xfrm flipV="1">
            <a:off x="5320677" y="3405317"/>
            <a:ext cx="998934" cy="1191"/>
          </a:xfrm>
          <a:prstGeom prst="line">
            <a:avLst/>
          </a:prstGeom>
          <a:noFill/>
          <a:ln w="38100">
            <a:solidFill>
              <a:schemeClr val="bg2"/>
            </a:solidFill>
            <a:round/>
            <a:tailEnd type="triangle" w="med" len="med"/>
          </a:ln>
        </p:spPr>
        <p:txBody>
          <a:bodyPr anchor="ctr"/>
          <a:lstStyle/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Rectangle 20"/>
          <p:cNvSpPr txBox="1">
            <a:spLocks noChangeArrowheads="1"/>
          </p:cNvSpPr>
          <p:nvPr/>
        </p:nvSpPr>
        <p:spPr>
          <a:xfrm>
            <a:off x="5891843" y="3243987"/>
            <a:ext cx="1688669" cy="458391"/>
          </a:xfrm>
          <a:gradFill rotWithShape="0">
            <a:gsLst>
              <a:gs pos="0">
                <a:srgbClr val="FFCCFF"/>
              </a:gs>
              <a:gs pos="100000">
                <a:schemeClr val="bg1"/>
              </a:gs>
            </a:gsLst>
            <a:lin ang="5400000" scaled="1"/>
          </a:gradFill>
          <a:ln cap="flat">
            <a:solidFill>
              <a:schemeClr val="tx1"/>
            </a:solidFill>
          </a:ln>
          <a:effectLst>
            <a:outerShdw dist="107763" dir="2700000" algn="ctr" rotWithShape="0">
              <a:schemeClr val="bg2"/>
            </a:outerShdw>
          </a:effectLst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buFontTx/>
              <a:buNone/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楷体" panose="02010609060101010101" charset="-122"/>
              </a:rPr>
              <a:t>翻译测试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楷体" panose="02010609060101010101" charset="-122"/>
            </a:endParaRPr>
          </a:p>
        </p:txBody>
      </p:sp>
      <p:sp>
        <p:nvSpPr>
          <p:cNvPr id="16" name="Line 23"/>
          <p:cNvSpPr>
            <a:spLocks noChangeShapeType="1"/>
          </p:cNvSpPr>
          <p:nvPr/>
        </p:nvSpPr>
        <p:spPr bwMode="auto">
          <a:xfrm>
            <a:off x="4347936" y="2027764"/>
            <a:ext cx="0" cy="377428"/>
          </a:xfrm>
          <a:prstGeom prst="line">
            <a:avLst/>
          </a:prstGeom>
          <a:noFill/>
          <a:ln w="38100">
            <a:solidFill>
              <a:schemeClr val="bg2"/>
            </a:solidFill>
            <a:round/>
            <a:tailEnd type="triangle" w="med" len="med"/>
          </a:ln>
        </p:spPr>
        <p:txBody>
          <a:bodyPr anchor="ctr"/>
          <a:lstStyle/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8.1.5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软件本地化测试</a:t>
            </a:r>
            <a:endParaRPr kumimoji="1" lang="zh-CN" alt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046398" y="1160741"/>
            <a:ext cx="6291580" cy="2585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0" tIns="0" rIns="0" bIns="0" anchor="ctr">
            <a:spAutoFit/>
          </a:bodyPr>
          <a:lstStyle/>
          <a:p>
            <a:pPr marL="317500" lvl="1" indent="-317500">
              <a:lnSpc>
                <a:spcPct val="140000"/>
              </a:lnSpc>
              <a:spcAft>
                <a:spcPts val="0"/>
              </a:spcAft>
              <a:buClr>
                <a:srgbClr val="91AC4E"/>
              </a:buClr>
              <a:buSzPct val="86000"/>
              <a:buFont typeface="Wingdings" panose="05000000000000000000" pitchFamily="2" charset="2"/>
              <a:buChar char="p"/>
              <a:tabLst>
                <a:tab pos="525145" algn="l"/>
              </a:tabLst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功能性测试</a:t>
            </a:r>
            <a:r>
              <a:rPr lang="zh-CN" altLang="en-US" sz="2000" dirty="0">
                <a:latin typeface="楷体" panose="02010609060101010101" charset="-122"/>
                <a:ea typeface="楷体" panose="02010609060101010101" charset="-122"/>
              </a:rPr>
              <a:t>，所有基本功能、安装、升级等测试；</a:t>
            </a:r>
            <a:endParaRPr lang="zh-CN" altLang="en-US" sz="2000" dirty="0">
              <a:latin typeface="楷体" panose="02010609060101010101" charset="-122"/>
              <a:ea typeface="楷体" panose="02010609060101010101" charset="-122"/>
            </a:endParaRPr>
          </a:p>
          <a:p>
            <a:pPr marL="317500" lvl="1" indent="-3175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91AC4E"/>
              </a:buClr>
              <a:buSzPct val="86000"/>
              <a:buFont typeface="Wingdings" panose="05000000000000000000" pitchFamily="2" charset="2"/>
              <a:buChar char="p"/>
              <a:tabLst>
                <a:tab pos="525145" algn="l"/>
              </a:tabLst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翻译测试</a:t>
            </a:r>
            <a:r>
              <a:rPr lang="zh-CN" altLang="en-US" sz="2000" dirty="0">
                <a:latin typeface="楷体" panose="02010609060101010101" charset="-122"/>
                <a:ea typeface="楷体" panose="02010609060101010101" charset="-122"/>
              </a:rPr>
              <a:t>，包括语言完整性、术语准确性等的检查；</a:t>
            </a:r>
            <a:endParaRPr lang="zh-CN" altLang="en-US" sz="2000" dirty="0">
              <a:latin typeface="楷体" panose="02010609060101010101" charset="-122"/>
              <a:ea typeface="楷体" panose="02010609060101010101" charset="-122"/>
            </a:endParaRPr>
          </a:p>
          <a:p>
            <a:pPr marL="317500" lvl="1" indent="-3175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91AC4E"/>
              </a:buClr>
              <a:buSzPct val="86000"/>
              <a:buFont typeface="Wingdings" panose="05000000000000000000" pitchFamily="2" charset="2"/>
              <a:buChar char="p"/>
              <a:tabLst>
                <a:tab pos="525145" algn="l"/>
              </a:tabLst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可用性测试</a:t>
            </a:r>
            <a:r>
              <a:rPr lang="zh-CN" altLang="en-US" sz="2000" dirty="0">
                <a:latin typeface="楷体" panose="02010609060101010101" charset="-122"/>
                <a:ea typeface="楷体" panose="02010609060101010101" charset="-122"/>
              </a:rPr>
              <a:t>，包括用户界面、度量衡和时区等；</a:t>
            </a:r>
            <a:endParaRPr lang="zh-CN" altLang="en-US" sz="2000" dirty="0">
              <a:latin typeface="楷体" panose="02010609060101010101" charset="-122"/>
              <a:ea typeface="楷体" panose="02010609060101010101" charset="-122"/>
            </a:endParaRPr>
          </a:p>
          <a:p>
            <a:pPr marL="317500" lvl="1" indent="-3175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91AC4E"/>
              </a:buClr>
              <a:buSzPct val="86000"/>
              <a:buFont typeface="Wingdings" panose="05000000000000000000" pitchFamily="2" charset="2"/>
              <a:buChar char="p"/>
              <a:tabLst>
                <a:tab pos="525145" algn="l"/>
              </a:tabLst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兼容性调试</a:t>
            </a:r>
            <a:r>
              <a:rPr lang="zh-CN" altLang="en-US" sz="2000" dirty="0">
                <a:latin typeface="楷体" panose="02010609060101010101" charset="-122"/>
                <a:ea typeface="楷体" panose="02010609060101010101" charset="-122"/>
              </a:rPr>
              <a:t>，包括硬件兼容性、版本兼容性等测试；</a:t>
            </a:r>
            <a:endParaRPr lang="zh-CN" altLang="en-US" sz="2000" dirty="0">
              <a:latin typeface="楷体" panose="02010609060101010101" charset="-122"/>
              <a:ea typeface="楷体" panose="02010609060101010101" charset="-122"/>
            </a:endParaRPr>
          </a:p>
          <a:p>
            <a:pPr marL="317500" lvl="1" indent="-3175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91AC4E"/>
              </a:buClr>
              <a:buSzPct val="86000"/>
              <a:buFont typeface="Wingdings" panose="05000000000000000000" pitchFamily="2" charset="2"/>
              <a:buChar char="p"/>
              <a:tabLst>
                <a:tab pos="525145" algn="l"/>
              </a:tabLst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文化、宗教、喜好等适用性测试</a:t>
            </a:r>
            <a:endParaRPr lang="zh-CN" altLang="en-US" sz="2000" b="1" dirty="0">
              <a:latin typeface="楷体" panose="02010609060101010101" charset="-122"/>
              <a:ea typeface="楷体" panose="02010609060101010101" charset="-122"/>
            </a:endParaRPr>
          </a:p>
          <a:p>
            <a:pPr marL="317500" lvl="1" indent="-317500">
              <a:lnSpc>
                <a:spcPct val="140000"/>
              </a:lnSpc>
              <a:spcBef>
                <a:spcPts val="0"/>
              </a:spcBef>
              <a:buClr>
                <a:srgbClr val="91AC4E"/>
              </a:buClr>
              <a:buSzPct val="86000"/>
              <a:buFont typeface="Wingdings" panose="05000000000000000000" pitchFamily="2" charset="2"/>
              <a:buChar char="p"/>
              <a:tabLst>
                <a:tab pos="525145" algn="l"/>
              </a:tabLst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手册验证</a:t>
            </a:r>
            <a:r>
              <a:rPr lang="zh-CN" altLang="en-US" sz="2000" dirty="0">
                <a:latin typeface="楷体" panose="02010609060101010101" charset="-122"/>
                <a:ea typeface="楷体" panose="02010609060101010101" charset="-122"/>
              </a:rPr>
              <a:t>，包括联机文件、在线帮助、</a:t>
            </a:r>
            <a:r>
              <a:rPr lang="en-US" altLang="zh-CN" sz="2000" dirty="0">
                <a:latin typeface="楷体" panose="02010609060101010101" charset="-122"/>
                <a:ea typeface="楷体" panose="02010609060101010101" charset="-122"/>
              </a:rPr>
              <a:t>PDF</a:t>
            </a:r>
            <a:r>
              <a:rPr lang="zh-CN" altLang="en-US" sz="2000" dirty="0">
                <a:latin typeface="楷体" panose="02010609060101010101" charset="-122"/>
                <a:ea typeface="楷体" panose="02010609060101010101" charset="-122"/>
              </a:rPr>
              <a:t>文件等测试</a:t>
            </a:r>
            <a:endParaRPr lang="zh-CN" altLang="en-US" sz="2000" dirty="0">
              <a:latin typeface="楷体" panose="02010609060101010101" charset="-122"/>
              <a:ea typeface="楷体" panose="02010609060101010101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软件本地化测试</a:t>
            </a:r>
            <a:endParaRPr kumimoji="1" lang="zh-CN" alt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975861" y="1041377"/>
            <a:ext cx="2754008" cy="25044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257175" lvl="1" indent="-257175" eaLnBrk="0" hangingPunct="0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2000" dirty="0">
                <a:latin typeface="Verdana" panose="020B0604030504040204" pitchFamily="34" charset="0"/>
              </a:rPr>
              <a:t> </a:t>
            </a: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I18n </a:t>
            </a: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测试</a:t>
            </a:r>
            <a:endParaRPr lang="en-US" altLang="zh-CN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 L10n </a:t>
            </a: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测试</a:t>
            </a:r>
            <a:endParaRPr lang="en-US" altLang="zh-CN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 语言</a:t>
            </a: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/</a:t>
            </a: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翻译的 测试</a:t>
            </a:r>
            <a:endParaRPr lang="en-US" altLang="zh-CN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美观</a:t>
            </a: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/</a:t>
            </a: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界面 测试</a:t>
            </a:r>
            <a:endParaRPr lang="en-US" altLang="zh-CN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功能 测试</a:t>
            </a:r>
            <a:endParaRPr lang="en-US" altLang="zh-CN" sz="2000" dirty="0">
              <a:ea typeface="楷体" panose="02010609060101010101" charset="-122"/>
              <a:cs typeface="楷体" panose="02010609060101010101" charset="-122"/>
            </a:endParaRPr>
          </a:p>
          <a:p>
            <a:pPr marL="257175" lvl="1" indent="-257175" eaLnBrk="0" hangingPunct="0">
              <a:lnSpc>
                <a:spcPct val="130000"/>
              </a:lnSpc>
              <a:spcBef>
                <a:spcPts val="2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2000" dirty="0"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sz="2000" dirty="0">
                <a:ea typeface="楷体" panose="02010609060101010101" charset="-122"/>
                <a:cs typeface="楷体" panose="02010609060101010101" charset="-122"/>
              </a:rPr>
              <a:t>发布 测试</a:t>
            </a:r>
            <a:endParaRPr lang="zh-CN" altLang="en-US" sz="2000" dirty="0">
              <a:ea typeface="楷体" panose="02010609060101010101" charset="-122"/>
              <a:cs typeface="楷体" panose="02010609060101010101" charset="-122"/>
            </a:endParaRPr>
          </a:p>
        </p:txBody>
      </p:sp>
      <p:pic>
        <p:nvPicPr>
          <p:cNvPr id="5" name="Picture 2" descr="http://www.xbosoft.com/images/Localization_testing.bmp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164" y="1041376"/>
            <a:ext cx="4292836" cy="2763449"/>
          </a:xfrm>
          <a:prstGeom prst="rect">
            <a:avLst/>
          </a:prstGeom>
          <a:noFill/>
        </p:spPr>
      </p:pic>
      <p:sp>
        <p:nvSpPr>
          <p:cNvPr id="6" name="矩形 5"/>
          <p:cNvSpPr/>
          <p:nvPr/>
        </p:nvSpPr>
        <p:spPr>
          <a:xfrm>
            <a:off x="948709" y="4412585"/>
            <a:ext cx="5562320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sz="1350" dirty="0">
                <a:hlinkClick r:id="rId2"/>
              </a:rPr>
              <a:t>https://wiki.mozilla.org/Firefox:2.0_QA_Activities:L10n_Test_Plan</a:t>
            </a:r>
            <a:endParaRPr lang="zh-CN" altLang="en-US" sz="1350" dirty="0"/>
          </a:p>
        </p:txBody>
      </p:sp>
      <p:sp>
        <p:nvSpPr>
          <p:cNvPr id="7" name="矩形 6"/>
          <p:cNvSpPr/>
          <p:nvPr/>
        </p:nvSpPr>
        <p:spPr>
          <a:xfrm>
            <a:off x="975861" y="4712667"/>
            <a:ext cx="4968060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sz="1350" dirty="0">
                <a:hlinkClick r:id="rId3"/>
              </a:rPr>
              <a:t>http://l10n.openoffice.org/localization/L10n_testplan.html</a:t>
            </a:r>
            <a:endParaRPr lang="zh-CN" altLang="en-US" sz="135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I18N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 </a:t>
            </a: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vs. L10N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endParaRPr kumimoji="1"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332961" y="694453"/>
          <a:ext cx="8478078" cy="4168255"/>
        </p:xfrm>
        <a:graphic>
          <a:graphicData uri="http://schemas.openxmlformats.org/drawingml/2006/table">
            <a:tbl>
              <a:tblPr/>
              <a:tblGrid>
                <a:gridCol w="855586"/>
                <a:gridCol w="2433327"/>
                <a:gridCol w="2156063"/>
                <a:gridCol w="1436336"/>
                <a:gridCol w="1596766"/>
              </a:tblGrid>
              <a:tr h="29397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dirty="0">
                          <a:latin typeface="+mn-lt"/>
                        </a:rPr>
                        <a:t>Category</a:t>
                      </a:r>
                      <a:endParaRPr lang="en-US" sz="900" b="1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+mn-lt"/>
                        </a:rPr>
                        <a:t>I18n functional testing </a:t>
                      </a:r>
                      <a:endParaRPr lang="en-US" sz="900" b="1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+mn-lt"/>
                        </a:rPr>
                        <a:t>Pseudo l10n testing </a:t>
                      </a:r>
                      <a:endParaRPr lang="en-US" sz="900" b="1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+mn-lt"/>
                        </a:rPr>
                        <a:t>L10n message testing </a:t>
                      </a:r>
                      <a:endParaRPr lang="en-US" sz="900" b="1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+mn-lt"/>
                        </a:rPr>
                        <a:t>L10n functional testing </a:t>
                      </a:r>
                      <a:endParaRPr lang="en-US" sz="900" b="1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</a:tr>
              <a:tr h="1286746"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+mn-lt"/>
                        </a:rPr>
                        <a:t>What to test</a:t>
                      </a:r>
                      <a:endParaRPr lang="en-US" sz="1100" b="1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Installation and uninstallation of l10n support in CLI/GUI/Silent modes, all functions especially input, output (fonts, display and printing) and internal conversion or processing of non ASCII characters in non English environment.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Hardcoded messages</a:t>
                      </a:r>
                      <a:r>
                        <a:rPr lang="zh-CN" altLang="en-US" sz="1100" dirty="0">
                          <a:latin typeface="+mn-lt"/>
                        </a:rPr>
                        <a:t>/</a:t>
                      </a:r>
                      <a:r>
                        <a:rPr lang="en-US" sz="1100" dirty="0">
                          <a:latin typeface="+mn-lt"/>
                        </a:rPr>
                        <a:t>button/menu/label</a:t>
                      </a:r>
                      <a:br>
                        <a:rPr lang="en-US" sz="1100" dirty="0">
                          <a:latin typeface="+mn-lt"/>
                        </a:rPr>
                      </a:br>
                      <a:r>
                        <a:rPr lang="en-US" sz="1100" dirty="0">
                          <a:latin typeface="+mn-lt"/>
                        </a:rPr>
                        <a:t>width, garbage, white boxes, question marks, mismatched encodings or bad layouts in CLI/GUI installation, CLI commands, BUI, Error messages, OLH, etc.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Correct and consistent translations of all</a:t>
                      </a:r>
                      <a:br>
                        <a:rPr lang="en-US" sz="1100" dirty="0">
                          <a:latin typeface="+mn-lt"/>
                        </a:rPr>
                      </a:br>
                      <a:r>
                        <a:rPr lang="en-US" sz="1100" dirty="0">
                          <a:latin typeface="+mn-lt"/>
                        </a:rPr>
                        <a:t>of the messages.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All of the Locale data, all of the input</a:t>
                      </a:r>
                      <a:br>
                        <a:rPr lang="en-US" sz="1100" dirty="0">
                          <a:latin typeface="+mn-lt"/>
                        </a:rPr>
                      </a:br>
                      <a:r>
                        <a:rPr lang="en-US" sz="1100" dirty="0">
                          <a:latin typeface="+mn-lt"/>
                        </a:rPr>
                        <a:t>methods, the fonts, display, and printing in all applications, all of the</a:t>
                      </a:r>
                      <a:br>
                        <a:rPr lang="en-US" sz="1100" dirty="0">
                          <a:latin typeface="+mn-lt"/>
                        </a:rPr>
                      </a:br>
                      <a:r>
                        <a:rPr lang="en-US" sz="1100" dirty="0">
                          <a:latin typeface="+mn-lt"/>
                        </a:rPr>
                        <a:t>converters, etc.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</a:tr>
              <a:tr h="476492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+mn-lt"/>
                        </a:rPr>
                        <a:t>Who write</a:t>
                      </a:r>
                      <a:r>
                        <a:rPr lang="en-US" altLang="zh-CN" sz="900" b="1" dirty="0">
                          <a:latin typeface="+mn-lt"/>
                        </a:rPr>
                        <a:t>s</a:t>
                      </a:r>
                      <a:r>
                        <a:rPr lang="en-US" sz="900" b="1" dirty="0">
                          <a:latin typeface="+mn-lt"/>
                        </a:rPr>
                        <a:t> test cases</a:t>
                      </a:r>
                      <a:endParaRPr lang="en-US" sz="900" b="1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I18n developers, base team or  SQEs </a:t>
                      </a:r>
                      <a:r>
                        <a:rPr lang="en-US" sz="900" dirty="0">
                          <a:latin typeface="+mn-lt"/>
                        </a:rPr>
                        <a:t>(Software Quality Engineers)</a:t>
                      </a:r>
                      <a:endParaRPr lang="en-US" sz="9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I18n developers, base SQEs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I18n developers, base SQEs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L10n developers, l10n SQEs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</a:tr>
              <a:tr h="493556"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+mn-lt"/>
                        </a:rPr>
                        <a:t>Who to do the testing</a:t>
                      </a:r>
                      <a:br>
                        <a:rPr lang="en-US" sz="1100" b="1" dirty="0">
                          <a:latin typeface="+mn-lt"/>
                        </a:rPr>
                      </a:br>
                      <a:endParaRPr lang="en-US" sz="1100" b="1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I18n developers, base team or i18n SQAs (Software Quality </a:t>
                      </a:r>
                      <a:r>
                        <a:rPr lang="en-US" sz="1100" dirty="0" err="1">
                          <a:latin typeface="+mn-lt"/>
                        </a:rPr>
                        <a:t>Asurances</a:t>
                      </a:r>
                      <a:r>
                        <a:rPr lang="en-US" sz="1100" dirty="0">
                          <a:latin typeface="+mn-lt"/>
                        </a:rPr>
                        <a:t>)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I18n developers, base SQEs, l10n SQEs, l10n</a:t>
                      </a:r>
                      <a:br>
                        <a:rPr lang="en-US" sz="1100" dirty="0">
                          <a:latin typeface="+mn-lt"/>
                        </a:rPr>
                      </a:br>
                      <a:r>
                        <a:rPr lang="en-US" sz="1100" dirty="0" err="1">
                          <a:latin typeface="+mn-lt"/>
                        </a:rPr>
                        <a:t>Ces</a:t>
                      </a:r>
                      <a:r>
                        <a:rPr lang="en-US" sz="1100" dirty="0">
                          <a:latin typeface="+mn-lt"/>
                        </a:rPr>
                        <a:t>, l10n tech leads, </a:t>
                      </a:r>
                      <a:r>
                        <a:rPr lang="en-US" sz="1100" dirty="0" err="1">
                          <a:latin typeface="+mn-lt"/>
                        </a:rPr>
                        <a:t>etc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L10n SQAs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10n developers, l10n SQAs </a:t>
                      </a:r>
                      <a:br>
                        <a:rPr lang="en-US" sz="1100" dirty="0">
                          <a:latin typeface="+mn-lt"/>
                        </a:rPr>
                      </a:b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</a:tr>
              <a:tr h="476492"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+mn-lt"/>
                        </a:rPr>
                        <a:t>Where to test</a:t>
                      </a:r>
                      <a:endParaRPr lang="en-US" sz="1100" b="1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latin typeface="+mn-lt"/>
                        </a:rPr>
                        <a:t>In one Asian multiple byte locale of each OS release on all</a:t>
                      </a:r>
                      <a:br>
                        <a:rPr lang="en-US" sz="900" dirty="0">
                          <a:latin typeface="+mn-lt"/>
                        </a:rPr>
                      </a:br>
                      <a:r>
                        <a:rPr lang="en-US" sz="900" dirty="0">
                          <a:latin typeface="+mn-lt"/>
                        </a:rPr>
                        <a:t>platforms</a:t>
                      </a:r>
                      <a:endParaRPr lang="en-US" sz="9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latin typeface="+mn-lt"/>
                        </a:rPr>
                        <a:t>In one locale of one OS release On all platforms</a:t>
                      </a:r>
                      <a:endParaRPr lang="en-US" sz="110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latin typeface="+mn-lt"/>
                        </a:rPr>
                        <a:t>One language in one release on one platform</a:t>
                      </a:r>
                      <a:endParaRPr lang="en-US" sz="9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all releases on all platforms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</a:tr>
              <a:tr h="653576"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+mn-lt"/>
                        </a:rPr>
                        <a:t>When to test</a:t>
                      </a:r>
                      <a:endParaRPr lang="en-US" sz="1100" b="1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When the features are implemented or bugs</a:t>
                      </a:r>
                      <a:br>
                        <a:rPr lang="en-US" sz="1100" dirty="0">
                          <a:latin typeface="+mn-lt"/>
                        </a:rPr>
                      </a:br>
                      <a:r>
                        <a:rPr lang="en-US" sz="1100" dirty="0">
                          <a:latin typeface="+mn-lt"/>
                        </a:rPr>
                        <a:t>are fixed, before l10n message engineering is started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During development, while messages are being</a:t>
                      </a:r>
                      <a:br>
                        <a:rPr lang="en-US" sz="1100" dirty="0">
                          <a:latin typeface="+mn-lt"/>
                        </a:rPr>
                      </a:br>
                      <a:r>
                        <a:rPr lang="en-US" sz="1100" dirty="0">
                          <a:latin typeface="+mn-lt"/>
                        </a:rPr>
                        <a:t>translated, before l10n testing is started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latin typeface="+mn-lt"/>
                        </a:rPr>
                        <a:t>After the message translations are integrated</a:t>
                      </a:r>
                      <a:endParaRPr lang="en-US" sz="110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When the features are implemented or bugs</a:t>
                      </a:r>
                      <a:br>
                        <a:rPr lang="en-US" sz="1100" dirty="0">
                          <a:latin typeface="+mn-lt"/>
                        </a:rPr>
                      </a:br>
                      <a:r>
                        <a:rPr lang="en-US" sz="1100" dirty="0">
                          <a:latin typeface="+mn-lt"/>
                        </a:rPr>
                        <a:t>are fixed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</a:tr>
              <a:tr h="434075"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+mn-lt"/>
                        </a:rPr>
                        <a:t>How often to test</a:t>
                      </a:r>
                      <a:endParaRPr lang="en-US" sz="1100" b="1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</a:rPr>
                        <a:t>Whenever there are new features or bug fixes</a:t>
                      </a:r>
                      <a:endParaRPr lang="en-US" sz="11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latin typeface="+mn-lt"/>
                        </a:rPr>
                        <a:t>Whenever there are message updates</a:t>
                      </a:r>
                      <a:endParaRPr lang="en-US" sz="110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latin typeface="+mn-lt"/>
                        </a:rPr>
                        <a:t>Rotate sub test groups among builds</a:t>
                      </a:r>
                      <a:endParaRPr lang="en-US" sz="9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latin typeface="+mn-lt"/>
                        </a:rPr>
                        <a:t>Whenever there are new features or bug fixes</a:t>
                      </a:r>
                      <a:endParaRPr lang="en-US" sz="900" dirty="0">
                        <a:latin typeface="+mn-lt"/>
                      </a:endParaRPr>
                    </a:p>
                  </a:txBody>
                  <a:tcPr marL="6748" marR="6748" marT="6748" marB="674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alpha val="41131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1273947" y="1987998"/>
            <a:ext cx="6596106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altLang="zh-CN" sz="4500" b="1" dirty="0">
                <a:ln w="19050">
                  <a:noFill/>
                </a:ln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8.2</a:t>
            </a:r>
            <a:r>
              <a:rPr lang="zh-CN" altLang="en-US" sz="4500" b="1" dirty="0">
                <a:ln w="19050">
                  <a:noFill/>
                </a:ln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翻译验证</a:t>
            </a:r>
            <a:endParaRPr lang="zh-CN" altLang="zh-CN" sz="4500" b="1" dirty="0">
              <a:ln w="19050">
                <a:noFill/>
              </a:ln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3637300" y="3138432"/>
            <a:ext cx="2664109" cy="12465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indent="-285750">
              <a:lnSpc>
                <a:spcPct val="150000"/>
              </a:lnSpc>
              <a:spcAft>
                <a:spcPts val="0"/>
              </a:spcAft>
              <a:buClr>
                <a:srgbClr val="91AC4E"/>
              </a:buClr>
              <a:buSzPct val="90000"/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翻译的内容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1AC4E"/>
              </a:buClr>
              <a:buSzPct val="90000"/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目标语言的文化心理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rgbClr val="91AC4E"/>
              </a:buClr>
              <a:buSzPct val="90000"/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特殊符号 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软件本地化与翻译</a:t>
            </a:r>
            <a:endParaRPr kumimoji="1" lang="zh-CN" altLang="en-US" dirty="0"/>
          </a:p>
        </p:txBody>
      </p:sp>
      <p:sp>
        <p:nvSpPr>
          <p:cNvPr id="4" name="Rectangle 16"/>
          <p:cNvSpPr>
            <a:spLocks noChangeArrowheads="1"/>
          </p:cNvSpPr>
          <p:nvPr/>
        </p:nvSpPr>
        <p:spPr bwMode="auto">
          <a:xfrm>
            <a:off x="1024405" y="1612265"/>
            <a:ext cx="7493430" cy="1918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130000"/>
              </a:lnSpc>
              <a:spcAft>
                <a:spcPts val="0"/>
              </a:spcAft>
              <a:tabLst>
                <a:tab pos="542925" algn="l"/>
              </a:tabLst>
            </a:pPr>
            <a:r>
              <a:rPr lang="zh-CN" altLang="en-US" sz="2100" b="1" dirty="0">
                <a:solidFill>
                  <a:srgbClr val="3366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技术层面的更改</a:t>
            </a:r>
            <a:endParaRPr lang="zh-CN" altLang="en-US" sz="2100" b="1" dirty="0">
              <a:solidFill>
                <a:srgbClr val="3366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tabLst>
                <a:tab pos="542925" algn="l"/>
              </a:tabLs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调整大小、调整默认设置、重新编译、创建新的图形、重新编排文档格式；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  <a:tabLst>
                <a:tab pos="542925" algn="l"/>
              </a:tabLst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tabLst>
                <a:tab pos="542925" algn="l"/>
              </a:tabLst>
            </a:pPr>
            <a:r>
              <a:rPr lang="zh-CN" altLang="en-US" sz="2100" b="1" dirty="0">
                <a:solidFill>
                  <a:srgbClr val="3366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文化层面的更改 </a:t>
            </a:r>
            <a:endParaRPr lang="zh-CN" altLang="en-US" sz="2100" b="1" dirty="0">
              <a:solidFill>
                <a:srgbClr val="3366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  <a:spcBef>
                <a:spcPts val="0"/>
              </a:spcBef>
              <a:tabLst>
                <a:tab pos="542925" algn="l"/>
              </a:tabLs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包装、图标、宣传、样品、政治敏感的术语，地方规章和宗教信仰 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翻译问题 </a:t>
            </a: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文字扩展</a:t>
            </a:r>
            <a:endParaRPr kumimoji="1" lang="zh-CN" altLang="en-US" dirty="0"/>
          </a:p>
        </p:txBody>
      </p:sp>
      <p:pic>
        <p:nvPicPr>
          <p:cNvPr id="4" name="Picture 4" descr="Nav bar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976878" y="804666"/>
            <a:ext cx="5309804" cy="41990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1273947" y="1987998"/>
            <a:ext cx="6596106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altLang="zh-CN" sz="4500" b="1" dirty="0">
                <a:ln w="19050">
                  <a:noFill/>
                </a:ln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8.3 </a:t>
            </a:r>
            <a:r>
              <a:rPr lang="zh-CN" altLang="en-US" sz="4500" b="1" dirty="0">
                <a:ln w="19050">
                  <a:noFill/>
                </a:ln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软件本地化测试技术</a:t>
            </a:r>
            <a:endParaRPr lang="zh-CN" altLang="zh-CN" sz="4500" b="1" dirty="0">
              <a:ln w="19050">
                <a:noFill/>
              </a:ln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3468335" y="3081597"/>
            <a:ext cx="2922526" cy="12465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  <a:tabLst>
                <a:tab pos="2553335" algn="l"/>
              </a:tabLst>
            </a:pP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8.3.1 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数据格式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553335" algn="l"/>
              </a:tabLst>
            </a:pP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8.3.2 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页面显示和布局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tabLst>
                <a:tab pos="2553335" algn="l"/>
              </a:tabLst>
            </a:pP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8.3.3 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配置和兼容性问题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kumimoji="1" lang="zh-CN" altLang="en-US" dirty="0"/>
              <a:t>具体例子</a:t>
            </a:r>
            <a:endParaRPr kumimoji="1" lang="zh-CN" alt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911243" y="1051264"/>
            <a:ext cx="2057400" cy="276860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wrap="none" lIns="0" tIns="0" rIns="0" bIns="0" anchor="ctr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dirty="0">
                <a:solidFill>
                  <a:schemeClr val="hlink"/>
                </a:solidFill>
                <a:latin typeface="ˎ̥"/>
                <a:cs typeface="Tahoma" panose="020B0604030504040204" charset="0"/>
              </a:rPr>
              <a:t>【</a:t>
            </a:r>
            <a:r>
              <a:rPr lang="zh-CN" altLang="en-US" dirty="0">
                <a:solidFill>
                  <a:schemeClr val="hlink"/>
                </a:solidFill>
                <a:latin typeface="ˎ̥"/>
                <a:cs typeface="Tahoma" panose="020B0604030504040204" charset="0"/>
              </a:rPr>
              <a:t>中文简体、北京</a:t>
            </a:r>
            <a:r>
              <a:rPr lang="en-US" altLang="zh-CN" dirty="0">
                <a:solidFill>
                  <a:schemeClr val="hlink"/>
                </a:solidFill>
                <a:latin typeface="ˎ̥"/>
                <a:cs typeface="Tahoma" panose="020B0604030504040204" charset="0"/>
              </a:rPr>
              <a:t>】</a:t>
            </a:r>
            <a:endParaRPr lang="en-US" altLang="zh-CN" dirty="0">
              <a:solidFill>
                <a:schemeClr val="hlink"/>
              </a:solidFill>
              <a:latin typeface="Times New Roman" panose="02020603050405020304" pitchFamily="18" charset="0"/>
              <a:cs typeface="Tahoma" panose="020B0604030504040204" charset="0"/>
            </a:endParaRPr>
          </a:p>
        </p:txBody>
      </p:sp>
      <p:graphicFrame>
        <p:nvGraphicFramePr>
          <p:cNvPr id="5" name="Group 38"/>
          <p:cNvGraphicFramePr>
            <a:graphicFrameLocks noGrp="1"/>
          </p:cNvGraphicFramePr>
          <p:nvPr/>
        </p:nvGraphicFramePr>
        <p:xfrm>
          <a:off x="1397018" y="1426628"/>
          <a:ext cx="5238751" cy="457200"/>
        </p:xfrm>
        <a:graphic>
          <a:graphicData uri="http://schemas.openxmlformats.org/drawingml/2006/table">
            <a:tbl>
              <a:tblPr/>
              <a:tblGrid>
                <a:gridCol w="1071563"/>
                <a:gridCol w="4167188"/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开始日期：  </a:t>
                      </a:r>
                      <a:endParaRPr kumimoji="0" lang="zh-CN" altLang="en-US" sz="15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5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2008</a:t>
                      </a:r>
                      <a:r>
                        <a:rPr kumimoji="0" lang="zh-CN" alt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年</a:t>
                      </a:r>
                      <a:r>
                        <a:rPr kumimoji="0" lang="en-US" altLang="zh-CN" sz="15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12</a:t>
                      </a:r>
                      <a:r>
                        <a:rPr kumimoji="0" lang="zh-CN" alt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月</a:t>
                      </a:r>
                      <a:r>
                        <a:rPr kumimoji="0" lang="en-US" altLang="zh-CN" sz="15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1</a:t>
                      </a:r>
                      <a:r>
                        <a:rPr kumimoji="0" lang="zh-CN" alt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日</a:t>
                      </a:r>
                      <a:endParaRPr kumimoji="0" lang="zh-CN" altLang="en-US" sz="15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开始时间：  </a:t>
                      </a:r>
                      <a:endParaRPr kumimoji="0" lang="zh-CN" altLang="en-US" sz="15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0" marR="0" marT="0" marB="0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8:00</a:t>
                      </a:r>
                      <a:r>
                        <a:rPr kumimoji="0" lang="zh-CN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， 中国 标准时间 </a:t>
                      </a:r>
                      <a:r>
                        <a:rPr kumimoji="0" lang="en-US" altLang="zh-CN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(GMT +08:00</a:t>
                      </a:r>
                      <a:r>
                        <a:rPr kumimoji="0" lang="zh-CN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， 北京</a:t>
                      </a:r>
                      <a:r>
                        <a:rPr kumimoji="0" lang="en-US" altLang="zh-CN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)</a:t>
                      </a:r>
                      <a:endParaRPr kumimoji="0" lang="en-US" altLang="zh-CN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911243" y="2131886"/>
            <a:ext cx="1600200" cy="276860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wrap="none" lIns="0" tIns="0" rIns="0" bIns="0" anchor="ctr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dirty="0">
                <a:solidFill>
                  <a:schemeClr val="hlink"/>
                </a:solidFill>
                <a:latin typeface="ˎ̥"/>
                <a:cs typeface="Tahoma" panose="020B0604030504040204" charset="0"/>
              </a:rPr>
              <a:t>【</a:t>
            </a:r>
            <a:r>
              <a:rPr lang="zh-CN" altLang="en-US" dirty="0">
                <a:solidFill>
                  <a:schemeClr val="hlink"/>
                </a:solidFill>
                <a:latin typeface="ˎ̥"/>
                <a:cs typeface="Tahoma" panose="020B0604030504040204" charset="0"/>
              </a:rPr>
              <a:t>英文、纽约</a:t>
            </a:r>
            <a:r>
              <a:rPr lang="en-US" altLang="zh-CN" dirty="0">
                <a:solidFill>
                  <a:schemeClr val="hlink"/>
                </a:solidFill>
                <a:latin typeface="ˎ̥"/>
                <a:cs typeface="Tahoma" panose="020B0604030504040204" charset="0"/>
              </a:rPr>
              <a:t>】</a:t>
            </a:r>
            <a:endParaRPr lang="en-US" altLang="zh-CN" dirty="0">
              <a:solidFill>
                <a:schemeClr val="hlink"/>
              </a:solidFill>
              <a:latin typeface="Times New Roman" panose="02020603050405020304" pitchFamily="18" charset="0"/>
              <a:cs typeface="Tahoma" panose="020B0604030504040204" charset="0"/>
            </a:endParaRPr>
          </a:p>
        </p:txBody>
      </p:sp>
      <p:graphicFrame>
        <p:nvGraphicFramePr>
          <p:cNvPr id="7" name="Group 41"/>
          <p:cNvGraphicFramePr>
            <a:graphicFrameLocks noGrp="1"/>
          </p:cNvGraphicFramePr>
          <p:nvPr/>
        </p:nvGraphicFramePr>
        <p:xfrm>
          <a:off x="1316055" y="2452481"/>
          <a:ext cx="6075760" cy="441960"/>
        </p:xfrm>
        <a:graphic>
          <a:graphicData uri="http://schemas.openxmlformats.org/drawingml/2006/table">
            <a:tbl>
              <a:tblPr/>
              <a:tblGrid>
                <a:gridCol w="1298972"/>
                <a:gridCol w="4776788"/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Starting date:  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Sunday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， 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November 30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， 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2008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57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Starting time:  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0" marR="0" marT="0" marB="0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7:00 pm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， 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Eastern Standard Time (GMT -05:00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， 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New York)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0" name="Picture 42" descr="7-6-3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450596" y="3154950"/>
            <a:ext cx="4780359" cy="14870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最常见的问题</a:t>
            </a:r>
            <a:endParaRPr kumimoji="1" lang="zh-CN" altLang="en-US" dirty="0"/>
          </a:p>
        </p:txBody>
      </p:sp>
      <p:grpSp>
        <p:nvGrpSpPr>
          <p:cNvPr id="3" name="组 1"/>
          <p:cNvGrpSpPr/>
          <p:nvPr/>
        </p:nvGrpSpPr>
        <p:grpSpPr>
          <a:xfrm>
            <a:off x="962573" y="1685739"/>
            <a:ext cx="4374486" cy="1791553"/>
            <a:chOff x="323528" y="2488211"/>
            <a:chExt cx="5832648" cy="2388737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323528" y="2488211"/>
              <a:ext cx="5832648" cy="235654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 anchor="ctr">
              <a:spAutoFit/>
            </a:bodyPr>
            <a:lstStyle/>
            <a:p>
              <a:pPr>
                <a:lnSpc>
                  <a:spcPct val="130000"/>
                </a:lnSpc>
                <a:tabLst>
                  <a:tab pos="435610" algn="l"/>
                  <a:tab pos="872490" algn="l"/>
                  <a:tab pos="1308100" algn="l"/>
                  <a:tab pos="1744980" algn="l"/>
                  <a:tab pos="2181225" algn="l"/>
                  <a:tab pos="2616835" algn="l"/>
                  <a:tab pos="3053715" algn="l"/>
                  <a:tab pos="3489325" algn="l"/>
                  <a:tab pos="3926205" algn="l"/>
                  <a:tab pos="4362450" algn="l"/>
                  <a:tab pos="4798060" algn="l"/>
                  <a:tab pos="5234940" algn="l"/>
                  <a:tab pos="5670550" algn="l"/>
                  <a:tab pos="6107430" algn="l"/>
                  <a:tab pos="6543675" algn="l"/>
                  <a:tab pos="6979285" algn="l"/>
                </a:tabLst>
              </a:pPr>
              <a:r>
                <a:rPr lang="zh-CN" altLang="en-US" dirty="0">
                  <a:solidFill>
                    <a:srgbClr val="3366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用户姓名</a:t>
              </a:r>
              <a:endParaRPr lang="en-US" altLang="zh-CN" dirty="0">
                <a:solidFill>
                  <a:srgbClr val="3366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ct val="130000"/>
                </a:lnSpc>
                <a:tabLst>
                  <a:tab pos="435610" algn="l"/>
                  <a:tab pos="872490" algn="l"/>
                  <a:tab pos="1308100" algn="l"/>
                  <a:tab pos="1744980" algn="l"/>
                  <a:tab pos="2181225" algn="l"/>
                  <a:tab pos="2616835" algn="l"/>
                  <a:tab pos="3053715" algn="l"/>
                  <a:tab pos="3489325" algn="l"/>
                  <a:tab pos="3926205" algn="l"/>
                  <a:tab pos="4362450" algn="l"/>
                  <a:tab pos="4798060" algn="l"/>
                  <a:tab pos="5234940" algn="l"/>
                  <a:tab pos="5670550" algn="l"/>
                  <a:tab pos="6107430" algn="l"/>
                  <a:tab pos="6543675" algn="l"/>
                  <a:tab pos="6979285" algn="l"/>
                </a:tabLst>
              </a:pPr>
              <a:endParaRPr lang="en-US" altLang="zh-CN" dirty="0">
                <a:solidFill>
                  <a:srgbClr val="3366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ct val="130000"/>
                </a:lnSpc>
                <a:tabLst>
                  <a:tab pos="435610" algn="l"/>
                  <a:tab pos="872490" algn="l"/>
                  <a:tab pos="1308100" algn="l"/>
                  <a:tab pos="1744980" algn="l"/>
                  <a:tab pos="2181225" algn="l"/>
                  <a:tab pos="2616835" algn="l"/>
                  <a:tab pos="3053715" algn="l"/>
                  <a:tab pos="3489325" algn="l"/>
                  <a:tab pos="3926205" algn="l"/>
                  <a:tab pos="4362450" algn="l"/>
                  <a:tab pos="4798060" algn="l"/>
                  <a:tab pos="5234940" algn="l"/>
                  <a:tab pos="5670550" algn="l"/>
                  <a:tab pos="6107430" algn="l"/>
                  <a:tab pos="6543675" algn="l"/>
                  <a:tab pos="6979285" algn="l"/>
                </a:tabLst>
              </a:pPr>
              <a:r>
                <a:rPr lang="zh-CN" altLang="en-US" dirty="0">
                  <a:solidFill>
                    <a:srgbClr val="3366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中文</a:t>
              </a:r>
              <a:r>
                <a:rPr lang="en-US" altLang="zh-CN" dirty="0">
                  <a:solidFill>
                    <a:srgbClr val="3366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:</a:t>
              </a:r>
              <a:r>
                <a:rPr lang="zh-CN" altLang="en-US" dirty="0">
                  <a:solidFill>
                    <a:srgbClr val="3366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 朱少民    朱先生</a:t>
              </a:r>
              <a:endParaRPr lang="en-US" altLang="zh-CN" dirty="0">
                <a:solidFill>
                  <a:srgbClr val="3366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ct val="130000"/>
                </a:lnSpc>
                <a:tabLst>
                  <a:tab pos="435610" algn="l"/>
                  <a:tab pos="872490" algn="l"/>
                  <a:tab pos="1308100" algn="l"/>
                  <a:tab pos="1744980" algn="l"/>
                  <a:tab pos="2181225" algn="l"/>
                  <a:tab pos="2616835" algn="l"/>
                  <a:tab pos="3053715" algn="l"/>
                  <a:tab pos="3489325" algn="l"/>
                  <a:tab pos="3926205" algn="l"/>
                  <a:tab pos="4362450" algn="l"/>
                  <a:tab pos="4798060" algn="l"/>
                  <a:tab pos="5234940" algn="l"/>
                  <a:tab pos="5670550" algn="l"/>
                  <a:tab pos="6107430" algn="l"/>
                  <a:tab pos="6543675" algn="l"/>
                  <a:tab pos="6979285" algn="l"/>
                </a:tabLst>
              </a:pPr>
              <a:endParaRPr lang="en-US" altLang="zh-CN" dirty="0">
                <a:solidFill>
                  <a:srgbClr val="3366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ct val="130000"/>
                </a:lnSpc>
                <a:tabLst>
                  <a:tab pos="435610" algn="l"/>
                  <a:tab pos="872490" algn="l"/>
                  <a:tab pos="1308100" algn="l"/>
                  <a:tab pos="1744980" algn="l"/>
                  <a:tab pos="2181225" algn="l"/>
                  <a:tab pos="2616835" algn="l"/>
                  <a:tab pos="3053715" algn="l"/>
                  <a:tab pos="3489325" algn="l"/>
                  <a:tab pos="3926205" algn="l"/>
                  <a:tab pos="4362450" algn="l"/>
                  <a:tab pos="4798060" algn="l"/>
                  <a:tab pos="5234940" algn="l"/>
                  <a:tab pos="5670550" algn="l"/>
                  <a:tab pos="6107430" algn="l"/>
                  <a:tab pos="6543675" algn="l"/>
                  <a:tab pos="6979285" algn="l"/>
                </a:tabLst>
              </a:pPr>
              <a:r>
                <a:rPr lang="zh-CN" altLang="en-US" dirty="0">
                  <a:solidFill>
                    <a:srgbClr val="3366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英文</a:t>
              </a:r>
              <a:r>
                <a:rPr lang="en-US" altLang="zh-CN" dirty="0">
                  <a:solidFill>
                    <a:srgbClr val="3366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:</a:t>
              </a:r>
              <a:r>
                <a:rPr lang="zh-CN" altLang="en-US" dirty="0">
                  <a:solidFill>
                    <a:srgbClr val="3366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dirty="0" err="1">
                  <a:solidFill>
                    <a:srgbClr val="3366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Shaomin</a:t>
              </a:r>
              <a:r>
                <a:rPr lang="en-US" altLang="zh-CN" dirty="0">
                  <a:solidFill>
                    <a:srgbClr val="3366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 Zhu    Mr. Zhu</a:t>
              </a:r>
              <a:endParaRPr lang="en-US" altLang="zh-CN" dirty="0">
                <a:solidFill>
                  <a:srgbClr val="3366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" name="矩形 5"/>
            <p:cNvSpPr>
              <a:spLocks noChangeArrowheads="1"/>
            </p:cNvSpPr>
            <p:nvPr/>
          </p:nvSpPr>
          <p:spPr bwMode="auto">
            <a:xfrm>
              <a:off x="2229745" y="4419603"/>
              <a:ext cx="144016" cy="431304"/>
            </a:xfrm>
            <a:prstGeom prst="rect">
              <a:avLst/>
            </a:prstGeom>
            <a:solidFill>
              <a:srgbClr val="FF6600">
                <a:alpha val="50195"/>
              </a:srgbClr>
            </a:solidFill>
            <a:ln w="9525" algn="ctr">
              <a:noFill/>
              <a:round/>
            </a:ln>
          </p:spPr>
          <p:txBody>
            <a:bodyPr lIns="0" tIns="0" rIns="0" bIns="0" anchor="ctr"/>
            <a:lstStyle/>
            <a:p>
              <a:endParaRPr lang="zh-CN" altLang="en-US">
                <a:solidFill>
                  <a:srgbClr val="3366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" name="矩形 6"/>
            <p:cNvSpPr>
              <a:spLocks noChangeArrowheads="1"/>
            </p:cNvSpPr>
            <p:nvPr/>
          </p:nvSpPr>
          <p:spPr bwMode="auto">
            <a:xfrm>
              <a:off x="3494393" y="4445644"/>
              <a:ext cx="216024" cy="431304"/>
            </a:xfrm>
            <a:prstGeom prst="rect">
              <a:avLst/>
            </a:prstGeom>
            <a:solidFill>
              <a:srgbClr val="FF6600">
                <a:alpha val="50195"/>
              </a:srgbClr>
            </a:solidFill>
            <a:ln w="9525" algn="ctr">
              <a:noFill/>
              <a:round/>
            </a:ln>
          </p:spPr>
          <p:txBody>
            <a:bodyPr lIns="0" tIns="0" rIns="0" bIns="0" anchor="ctr"/>
            <a:lstStyle/>
            <a:p>
              <a:endParaRPr lang="zh-CN" altLang="en-US">
                <a:solidFill>
                  <a:srgbClr val="3366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8" name="图片 7" descr="屏幕快照 2014-04-26 下午6.50.01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415" y="998983"/>
            <a:ext cx="3990507" cy="3215208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8.3.1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数据格式</a:t>
            </a:r>
            <a:endParaRPr kumimoji="1" lang="zh-CN" alt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438688" y="1186815"/>
            <a:ext cx="2199034" cy="27698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  <a:tabLst>
                <a:tab pos="435610" algn="l"/>
                <a:tab pos="872490" algn="l"/>
                <a:tab pos="1308100" algn="l"/>
                <a:tab pos="1744980" algn="l"/>
                <a:tab pos="2181225" algn="l"/>
                <a:tab pos="2616835" algn="l"/>
                <a:tab pos="3053715" algn="l"/>
                <a:tab pos="3489325" algn="l"/>
                <a:tab pos="3926205" algn="l"/>
                <a:tab pos="4362450" algn="l"/>
                <a:tab pos="4798060" algn="l"/>
                <a:tab pos="5234940" algn="l"/>
                <a:tab pos="5670550" algn="l"/>
                <a:tab pos="6107430" algn="l"/>
                <a:tab pos="6543675" algn="l"/>
                <a:tab pos="6979285" algn="l"/>
              </a:tabLst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435610" algn="l"/>
                <a:tab pos="872490" algn="l"/>
                <a:tab pos="1308100" algn="l"/>
                <a:tab pos="1744980" algn="l"/>
                <a:tab pos="2181225" algn="l"/>
                <a:tab pos="2616835" algn="l"/>
                <a:tab pos="3053715" algn="l"/>
                <a:tab pos="3489325" algn="l"/>
                <a:tab pos="3926205" algn="l"/>
                <a:tab pos="4362450" algn="l"/>
                <a:tab pos="4798060" algn="l"/>
                <a:tab pos="5234940" algn="l"/>
                <a:tab pos="5670550" algn="l"/>
                <a:tab pos="6107430" algn="l"/>
                <a:tab pos="6543675" algn="l"/>
                <a:tab pos="6979285" algn="l"/>
              </a:tabLst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货币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435610" algn="l"/>
                <a:tab pos="872490" algn="l"/>
                <a:tab pos="1308100" algn="l"/>
                <a:tab pos="1744980" algn="l"/>
                <a:tab pos="2181225" algn="l"/>
                <a:tab pos="2616835" algn="l"/>
                <a:tab pos="3053715" algn="l"/>
                <a:tab pos="3489325" algn="l"/>
                <a:tab pos="3926205" algn="l"/>
                <a:tab pos="4362450" algn="l"/>
                <a:tab pos="4798060" algn="l"/>
                <a:tab pos="5234940" algn="l"/>
                <a:tab pos="5670550" algn="l"/>
                <a:tab pos="6107430" algn="l"/>
                <a:tab pos="6543675" algn="l"/>
                <a:tab pos="6979285" algn="l"/>
              </a:tabLst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435610" algn="l"/>
                <a:tab pos="872490" algn="l"/>
                <a:tab pos="1308100" algn="l"/>
                <a:tab pos="1744980" algn="l"/>
                <a:tab pos="2181225" algn="l"/>
                <a:tab pos="2616835" algn="l"/>
                <a:tab pos="3053715" algn="l"/>
                <a:tab pos="3489325" algn="l"/>
                <a:tab pos="3926205" algn="l"/>
                <a:tab pos="4362450" algn="l"/>
                <a:tab pos="4798060" algn="l"/>
                <a:tab pos="5234940" algn="l"/>
                <a:tab pos="5670550" algn="l"/>
                <a:tab pos="6107430" algn="l"/>
                <a:tab pos="6543675" algn="l"/>
                <a:tab pos="6979285" algn="l"/>
              </a:tabLst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日期格式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435610" algn="l"/>
                <a:tab pos="872490" algn="l"/>
                <a:tab pos="1308100" algn="l"/>
                <a:tab pos="1744980" algn="l"/>
                <a:tab pos="2181225" algn="l"/>
                <a:tab pos="2616835" algn="l"/>
                <a:tab pos="3053715" algn="l"/>
                <a:tab pos="3489325" algn="l"/>
                <a:tab pos="3926205" algn="l"/>
                <a:tab pos="4362450" algn="l"/>
                <a:tab pos="4798060" algn="l"/>
                <a:tab pos="5234940" algn="l"/>
                <a:tab pos="5670550" algn="l"/>
                <a:tab pos="6107430" algn="l"/>
                <a:tab pos="6543675" algn="l"/>
                <a:tab pos="6979285" algn="l"/>
              </a:tabLst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度量衡的单位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tabLst>
                <a:tab pos="435610" algn="l"/>
                <a:tab pos="872490" algn="l"/>
                <a:tab pos="1308100" algn="l"/>
                <a:tab pos="1744980" algn="l"/>
                <a:tab pos="2181225" algn="l"/>
                <a:tab pos="2616835" algn="l"/>
                <a:tab pos="3053715" algn="l"/>
                <a:tab pos="3489325" algn="l"/>
                <a:tab pos="3926205" algn="l"/>
                <a:tab pos="4362450" algn="l"/>
                <a:tab pos="4798060" algn="l"/>
                <a:tab pos="5234940" algn="l"/>
                <a:tab pos="5670550" algn="l"/>
                <a:tab pos="6107430" algn="l"/>
                <a:tab pos="6543675" algn="l"/>
                <a:tab pos="6979285" algn="l"/>
              </a:tabLst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复数问题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75653" y="795130"/>
            <a:ext cx="5033227" cy="3553239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区域与语言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701" y="750098"/>
            <a:ext cx="3251054" cy="410445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073" y="750098"/>
            <a:ext cx="3212976" cy="411261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本地化问题 </a:t>
            </a: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数据格式</a:t>
            </a:r>
            <a:endParaRPr kumimoji="1" lang="zh-CN" altLang="en-US" dirty="0"/>
          </a:p>
        </p:txBody>
      </p:sp>
      <p:pic>
        <p:nvPicPr>
          <p:cNvPr id="4" name="Picture 4" descr="Regions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385646" y="897564"/>
            <a:ext cx="6383889" cy="4104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直接连接符 6"/>
          <p:cNvCxnSpPr/>
          <p:nvPr/>
        </p:nvCxnSpPr>
        <p:spPr bwMode="auto">
          <a:xfrm>
            <a:off x="5891843" y="2327228"/>
            <a:ext cx="486054" cy="0"/>
          </a:xfrm>
          <a:prstGeom prst="line">
            <a:avLst/>
          </a:prstGeom>
          <a:solidFill>
            <a:schemeClr val="accent1">
              <a:alpha val="50000"/>
            </a:schemeClr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直接连接符 8"/>
          <p:cNvCxnSpPr/>
          <p:nvPr/>
        </p:nvCxnSpPr>
        <p:spPr bwMode="auto">
          <a:xfrm>
            <a:off x="5807191" y="3195811"/>
            <a:ext cx="486054" cy="0"/>
          </a:xfrm>
          <a:prstGeom prst="line">
            <a:avLst/>
          </a:prstGeom>
          <a:solidFill>
            <a:schemeClr val="accent1">
              <a:alpha val="50000"/>
            </a:schemeClr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直接连接符 9"/>
          <p:cNvCxnSpPr/>
          <p:nvPr/>
        </p:nvCxnSpPr>
        <p:spPr bwMode="auto">
          <a:xfrm>
            <a:off x="5976156" y="4419212"/>
            <a:ext cx="486054" cy="0"/>
          </a:xfrm>
          <a:prstGeom prst="line">
            <a:avLst/>
          </a:prstGeom>
          <a:solidFill>
            <a:schemeClr val="accent1">
              <a:alpha val="50000"/>
            </a:schemeClr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直接连接符 10"/>
          <p:cNvCxnSpPr/>
          <p:nvPr/>
        </p:nvCxnSpPr>
        <p:spPr bwMode="auto">
          <a:xfrm>
            <a:off x="3348852" y="2327228"/>
            <a:ext cx="1026114" cy="0"/>
          </a:xfrm>
          <a:prstGeom prst="line">
            <a:avLst/>
          </a:prstGeom>
          <a:solidFill>
            <a:schemeClr val="accent1">
              <a:alpha val="50000"/>
            </a:schemeClr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2" presetClass="entr" presetSubtype="8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12" presetClass="entr" presetSubtype="8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8.3.2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页面显示和布局</a:t>
            </a:r>
            <a:endParaRPr kumimoji="1" lang="zh-CN" altLang="en-US" dirty="0"/>
          </a:p>
        </p:txBody>
      </p:sp>
      <p:sp>
        <p:nvSpPr>
          <p:cNvPr id="4" name="Rectangle 4"/>
          <p:cNvSpPr txBox="1">
            <a:spLocks noChangeArrowheads="1"/>
          </p:cNvSpPr>
          <p:nvPr/>
        </p:nvSpPr>
        <p:spPr>
          <a:xfrm>
            <a:off x="1337014" y="930805"/>
            <a:ext cx="5600497" cy="1755829"/>
          </a:xfrm>
          <a:noFill/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Aft>
                <a:spcPts val="0"/>
              </a:spcAft>
              <a:buClr>
                <a:srgbClr val="FFC600"/>
              </a:buClr>
              <a:buSzPct val="100000"/>
              <a:buFont typeface="Arial" panose="020B0604020202020204"/>
              <a:buChar char="•"/>
              <a:tabLst>
                <a:tab pos="514350" algn="l"/>
              </a:tabLst>
            </a:pPr>
            <a:r>
              <a:rPr kumimoji="1" lang="zh-CN" altLang="en-US" sz="20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德语最长，汉语比较精炼</a:t>
            </a:r>
            <a:endParaRPr kumimoji="1" lang="zh-CN" altLang="en-US" sz="2000" dirty="0">
              <a:solidFill>
                <a:srgbClr val="242C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Aft>
                <a:spcPts val="0"/>
              </a:spcAft>
              <a:buClr>
                <a:srgbClr val="FFC600"/>
              </a:buClr>
              <a:buSzPct val="100000"/>
              <a:buFont typeface="Arial" panose="020B0604020202020204"/>
              <a:buChar char="•"/>
              <a:tabLst>
                <a:tab pos="514350" algn="l"/>
              </a:tabLst>
            </a:pPr>
            <a:r>
              <a:rPr kumimoji="1" lang="zh-CN" altLang="en-US" sz="20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乱码 （双字节语言 </a:t>
            </a:r>
            <a:r>
              <a:rPr kumimoji="1" lang="en-US" altLang="zh-CN" sz="20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GB/BIG5/JP/ … </a:t>
            </a:r>
            <a:r>
              <a:rPr kumimoji="1" lang="zh-CN" altLang="en-US" sz="20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kumimoji="1" lang="en-US" altLang="zh-CN" sz="2000" dirty="0">
              <a:solidFill>
                <a:srgbClr val="242C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C600"/>
              </a:buClr>
              <a:buSzPct val="100000"/>
              <a:buFont typeface="Arial" panose="020B0604020202020204"/>
              <a:buChar char="•"/>
              <a:tabLst>
                <a:tab pos="514350" algn="l"/>
              </a:tabLst>
            </a:pPr>
            <a:r>
              <a:rPr kumimoji="1" lang="zh-CN" altLang="en-US" sz="2000" dirty="0">
                <a:solidFill>
                  <a:srgbClr val="242C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字符索引、排序</a:t>
            </a:r>
            <a:endParaRPr kumimoji="1" lang="en-US" altLang="zh-CN" sz="2000" dirty="0">
              <a:solidFill>
                <a:srgbClr val="242C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屏幕快照 2014-04-26 下午6.58.41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331" y="2812773"/>
            <a:ext cx="5600497" cy="2224767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lang="zh-CN" altLang="en-US" dirty="0"/>
              <a:t>：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不能完全显示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113" y="804666"/>
            <a:ext cx="4707029" cy="4058041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lang="zh-CN" altLang="en-US" dirty="0"/>
              <a:t>：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乱码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392" y="804666"/>
            <a:ext cx="5942791" cy="4058041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lang="zh-CN" altLang="en-US" dirty="0"/>
              <a:t>：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其它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412" y="804667"/>
            <a:ext cx="5525206" cy="20399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97" y="3132757"/>
            <a:ext cx="7878942" cy="1282618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验证的细节</a:t>
            </a:r>
            <a:endParaRPr kumimoji="1" lang="zh-CN" altLang="en-US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952635" y="951570"/>
            <a:ext cx="7197452" cy="3240360"/>
          </a:xfr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7505" indent="-357505" eaLnBrk="0" hangingPunct="0">
              <a:lnSpc>
                <a:spcPct val="13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控件相互重叠或排列间隔不均衡。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57505" indent="-357505" eaLnBrk="0" hangingPunct="0">
              <a:lnSpc>
                <a:spcPct val="13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文字遮挡图像、文字超过边界或者控件中字符没有完整显示等问题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57505" indent="-357505" eaLnBrk="0" hangingPunct="0">
              <a:lnSpc>
                <a:spcPct val="13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文字方向的问题，如希伯莱文和阿拉伯文是从右到左显示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57505" indent="-357505" eaLnBrk="0" hangingPunct="0">
              <a:lnSpc>
                <a:spcPct val="13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左右对齐问题，如阿拉伯文应右对齐。中英文之间有区别，中文段落开头需要空两个字的距离，而英文开头则不是。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57505" indent="-357505" eaLnBrk="0" hangingPunct="0">
              <a:lnSpc>
                <a:spcPct val="13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连字符对多数拉丁语言有效，但对东方语言一般无效。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  <a:p>
            <a:pPr marL="357505" indent="-357505" eaLnBrk="0" hangingPunct="0">
              <a:lnSpc>
                <a:spcPct val="130000"/>
              </a:lnSpc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sz="1800" dirty="0">
                <a:ea typeface="楷体" panose="02010609060101010101" charset="-122"/>
                <a:cs typeface="楷体" panose="02010609060101010101" charset="-122"/>
              </a:rPr>
              <a:t>拉丁语言的大小写问题、多字节语言的显示乱码问题等等 </a:t>
            </a:r>
            <a:endParaRPr lang="zh-CN" altLang="en-US" sz="1800" dirty="0"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8.3.3 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配置和兼容性问题</a:t>
            </a:r>
            <a:endParaRPr kumimoji="1" lang="zh-CN" alt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974111" y="1261210"/>
            <a:ext cx="7195778" cy="2077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 anchor="ctr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0"/>
              </a:spcAft>
              <a:buFont typeface="+mj-ea"/>
              <a:buAutoNum type="circleNumDbPlain"/>
              <a:tabLst>
                <a:tab pos="342900" algn="l"/>
              </a:tabLs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配置性包括键盘布局设计，它是语言依赖性最大的硬件、打印机配置等。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  <a:tabLst>
                <a:tab pos="342900" algn="l"/>
              </a:tabLs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兼容性包括与硬件的兼容性、与上一版本的数据兼容及与其他本地化软件的兼容性等等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+mj-ea"/>
              <a:buAutoNum type="circleNumDbPlain"/>
              <a:tabLst>
                <a:tab pos="342900" algn="l"/>
              </a:tabLs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关注一些点，如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数据库问题、热键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示例－阿拉伯语</a:t>
            </a:r>
            <a:endParaRPr kumimoji="1" lang="zh-CN" alt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397259" y="804667"/>
            <a:ext cx="6156684" cy="38924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配置和兼容性测试</a:t>
            </a:r>
            <a:endParaRPr kumimoji="1" lang="zh-CN" alt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878767" y="963958"/>
            <a:ext cx="5731073" cy="12922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140000"/>
              </a:lnSpc>
              <a:spcAft>
                <a:spcPts val="0"/>
              </a:spcAft>
              <a:buClr>
                <a:srgbClr val="91AC4E"/>
              </a:buClr>
              <a:buSzPct val="85000"/>
              <a:buFont typeface="Wingdings" panose="05000000000000000000" pitchFamily="2" charset="2"/>
              <a:buChar char="p"/>
              <a:tabLst>
                <a:tab pos="342900" algn="l"/>
              </a:tabLst>
            </a:pPr>
            <a:r>
              <a:rPr lang="zh-CN" altLang="en-US" sz="2000" b="1" dirty="0">
                <a:solidFill>
                  <a:srgbClr val="000099"/>
                </a:solidFill>
              </a:rPr>
              <a:t> </a:t>
            </a:r>
            <a:r>
              <a:rPr lang="zh-CN" altLang="en-US" sz="2000" dirty="0">
                <a:solidFill>
                  <a:srgbClr val="0000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本地化操作系统</a:t>
            </a:r>
            <a:endParaRPr lang="en-US" altLang="zh-CN" sz="2000" dirty="0">
              <a:solidFill>
                <a:srgbClr val="00009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00075" lvl="1" indent="-257175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91AC4E"/>
              </a:buClr>
              <a:buSzPct val="85000"/>
              <a:buFont typeface="Wingdings" panose="05000000000000000000" pitchFamily="2" charset="2"/>
              <a:buChar char="ü"/>
              <a:tabLst>
                <a:tab pos="342900" algn="l"/>
              </a:tabLst>
            </a:pPr>
            <a:r>
              <a:rPr lang="zh-CN" altLang="en-US" sz="2000" dirty="0">
                <a:solidFill>
                  <a:srgbClr val="0000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rgbClr val="0000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Non-Unicode </a:t>
            </a:r>
            <a:r>
              <a:rPr lang="zh-CN" altLang="en-US" sz="2000" dirty="0">
                <a:solidFill>
                  <a:srgbClr val="0000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数据路径</a:t>
            </a:r>
            <a:endParaRPr lang="en-US" altLang="zh-CN" sz="2000" dirty="0">
              <a:solidFill>
                <a:srgbClr val="00009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  <a:spcBef>
                <a:spcPts val="0"/>
              </a:spcBef>
              <a:buClr>
                <a:srgbClr val="91AC4E"/>
              </a:buClr>
              <a:buSzPct val="85000"/>
              <a:buFont typeface="Wingdings" panose="05000000000000000000" pitchFamily="2" charset="2"/>
              <a:buChar char="p"/>
              <a:tabLst>
                <a:tab pos="342900" algn="l"/>
              </a:tabLst>
            </a:pPr>
            <a:r>
              <a:rPr lang="zh-CN" altLang="en-US" sz="2000" dirty="0">
                <a:solidFill>
                  <a:srgbClr val="0000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欧州系统本地化</a:t>
            </a:r>
            <a:r>
              <a:rPr lang="en-US" altLang="zh-CN" sz="2000" dirty="0">
                <a:solidFill>
                  <a:srgbClr val="0000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OEM vs. Windows “ANSI”</a:t>
            </a:r>
            <a:endParaRPr lang="zh-CN" altLang="en-US" sz="2000" dirty="0">
              <a:solidFill>
                <a:srgbClr val="00009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78767" y="4324107"/>
            <a:ext cx="4577199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sz="1350" dirty="0">
                <a:hlinkClick r:id="rId1"/>
              </a:rPr>
              <a:t>http://www.w3.org/International/articles/unicode-migration/</a:t>
            </a:r>
            <a:endParaRPr lang="zh-CN" altLang="en-US" sz="1350" dirty="0"/>
          </a:p>
        </p:txBody>
      </p:sp>
      <p:sp>
        <p:nvSpPr>
          <p:cNvPr id="6" name="矩形 5"/>
          <p:cNvSpPr/>
          <p:nvPr/>
        </p:nvSpPr>
        <p:spPr>
          <a:xfrm>
            <a:off x="878767" y="3992750"/>
            <a:ext cx="2518410" cy="414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sz="2100" b="1" dirty="0">
                <a:solidFill>
                  <a:srgbClr val="0070C0"/>
                </a:solidFill>
              </a:rPr>
              <a:t>Migrating to Unicode</a:t>
            </a:r>
            <a:endParaRPr lang="en-US" altLang="zh-CN" sz="2100" b="1" dirty="0">
              <a:solidFill>
                <a:srgbClr val="0070C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222" y="2373284"/>
            <a:ext cx="4095242" cy="164681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1273947" y="1987998"/>
            <a:ext cx="6596106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altLang="zh-CN" sz="4500" b="1" dirty="0">
                <a:ln w="19050">
                  <a:noFill/>
                </a:ln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8.4 </a:t>
            </a:r>
            <a:r>
              <a:rPr lang="zh-CN" altLang="en-US" sz="4500" b="1" dirty="0">
                <a:ln w="19050">
                  <a:noFill/>
                </a:ln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本地化功能测试</a:t>
            </a:r>
            <a:endParaRPr lang="zh-CN" altLang="zh-CN" sz="4500" b="1" dirty="0">
              <a:ln w="19050">
                <a:noFill/>
              </a:ln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本地化功能测试的具体工作</a:t>
            </a:r>
            <a:endParaRPr kumimoji="1" lang="zh-CN" altLang="en-US" dirty="0"/>
          </a:p>
        </p:txBody>
      </p:sp>
      <p:grpSp>
        <p:nvGrpSpPr>
          <p:cNvPr id="3" name="Group 4"/>
          <p:cNvGrpSpPr/>
          <p:nvPr/>
        </p:nvGrpSpPr>
        <p:grpSpPr bwMode="auto">
          <a:xfrm>
            <a:off x="2239859" y="1264444"/>
            <a:ext cx="5173291" cy="2969419"/>
            <a:chOff x="888" y="1062"/>
            <a:chExt cx="3972" cy="2494"/>
          </a:xfrm>
        </p:grpSpPr>
        <p:sp>
          <p:nvSpPr>
            <p:cNvPr id="5" name="Text Box 5"/>
            <p:cNvSpPr txBox="1">
              <a:spLocks noChangeArrowheads="1"/>
            </p:cNvSpPr>
            <p:nvPr/>
          </p:nvSpPr>
          <p:spPr bwMode="auto">
            <a:xfrm>
              <a:off x="2333" y="1062"/>
              <a:ext cx="1028" cy="31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本地化测试</a:t>
              </a:r>
              <a:endPara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Line 6"/>
            <p:cNvSpPr>
              <a:spLocks noChangeShapeType="1"/>
            </p:cNvSpPr>
            <p:nvPr/>
          </p:nvSpPr>
          <p:spPr bwMode="auto">
            <a:xfrm>
              <a:off x="2882" y="1375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Line 7"/>
            <p:cNvSpPr>
              <a:spLocks noChangeShapeType="1"/>
            </p:cNvSpPr>
            <p:nvPr/>
          </p:nvSpPr>
          <p:spPr bwMode="auto">
            <a:xfrm>
              <a:off x="1154" y="1663"/>
              <a:ext cx="350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Text Box 8"/>
            <p:cNvSpPr txBox="1">
              <a:spLocks noChangeArrowheads="1"/>
            </p:cNvSpPr>
            <p:nvPr/>
          </p:nvSpPr>
          <p:spPr bwMode="auto">
            <a:xfrm>
              <a:off x="888" y="1957"/>
              <a:ext cx="496" cy="31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</a:t>
              </a:r>
              <a:endPara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Text Box 9"/>
            <p:cNvSpPr txBox="1">
              <a:spLocks noChangeArrowheads="1"/>
            </p:cNvSpPr>
            <p:nvPr/>
          </p:nvSpPr>
          <p:spPr bwMode="auto">
            <a:xfrm>
              <a:off x="4364" y="1957"/>
              <a:ext cx="496" cy="31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</a:t>
              </a:r>
              <a:endParaRPr lang="en-US" altLang="zh-CN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Text Box 10"/>
            <p:cNvSpPr txBox="1">
              <a:spLocks noChangeArrowheads="1"/>
            </p:cNvSpPr>
            <p:nvPr/>
          </p:nvSpPr>
          <p:spPr bwMode="auto">
            <a:xfrm>
              <a:off x="2343" y="1969"/>
              <a:ext cx="1080" cy="31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美观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 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Line 11"/>
            <p:cNvSpPr>
              <a:spLocks noChangeShapeType="1"/>
            </p:cNvSpPr>
            <p:nvPr/>
          </p:nvSpPr>
          <p:spPr bwMode="auto">
            <a:xfrm>
              <a:off x="1154" y="1663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Line 12"/>
            <p:cNvSpPr>
              <a:spLocks noChangeShapeType="1"/>
            </p:cNvSpPr>
            <p:nvPr/>
          </p:nvSpPr>
          <p:spPr bwMode="auto">
            <a:xfrm>
              <a:off x="2882" y="1663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Line 13"/>
            <p:cNvSpPr>
              <a:spLocks noChangeShapeType="1"/>
            </p:cNvSpPr>
            <p:nvPr/>
          </p:nvSpPr>
          <p:spPr bwMode="auto">
            <a:xfrm>
              <a:off x="4658" y="1663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Rectangle 14"/>
            <p:cNvSpPr>
              <a:spLocks noChangeArrowheads="1"/>
            </p:cNvSpPr>
            <p:nvPr/>
          </p:nvSpPr>
          <p:spPr bwMode="auto">
            <a:xfrm>
              <a:off x="2766" y="2544"/>
              <a:ext cx="1830" cy="54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>
                  <a:latin typeface="微软雅黑" panose="020B0503020204020204" pitchFamily="34" charset="-122"/>
                  <a:ea typeface="微软雅黑" panose="020B0503020204020204" pitchFamily="34" charset="-122"/>
                </a:rPr>
                <a:t>In-country testing</a:t>
              </a:r>
              <a:endParaRPr lang="en-US" altLang="zh-CN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eaLnBrk="0" hangingPunct="0"/>
              <a:r>
                <a: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rPr>
                <a:t>本土测试</a:t>
              </a:r>
              <a:endParaRPr lang="en-US" altLang="zh-CN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1136" y="3091"/>
              <a:ext cx="2173" cy="4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Translation verification testing (TVT)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eaLnBrk="0" hangingPunct="0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翻译验证测试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Line 16"/>
            <p:cNvSpPr>
              <a:spLocks noChangeShapeType="1"/>
            </p:cNvSpPr>
            <p:nvPr/>
          </p:nvSpPr>
          <p:spPr bwMode="auto">
            <a:xfrm>
              <a:off x="2016" y="1680"/>
              <a:ext cx="0" cy="14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Line 17"/>
            <p:cNvSpPr>
              <a:spLocks noChangeShapeType="1"/>
            </p:cNvSpPr>
            <p:nvPr/>
          </p:nvSpPr>
          <p:spPr bwMode="auto">
            <a:xfrm>
              <a:off x="3696" y="1680"/>
              <a:ext cx="0" cy="91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L10N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功能测试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814491" y="2245206"/>
            <a:ext cx="3155074" cy="1660872"/>
          </a:xfrm>
        </p:spPr>
        <p:txBody>
          <a:bodyPr/>
          <a:lstStyle/>
          <a:p>
            <a:pPr>
              <a:spcAft>
                <a:spcPts val="0"/>
              </a:spcAft>
              <a:buClr>
                <a:srgbClr val="91AC4E"/>
              </a:buClr>
              <a:buSzPct val="90000"/>
              <a:buFont typeface="Wingdings" panose="05000000000000000000" pitchFamily="2" charset="2"/>
              <a:buChar char="p"/>
            </a:pPr>
            <a:r>
              <a:rPr lang="zh-CN" altLang="en-US" sz="1800" dirty="0"/>
              <a:t> 集成测试</a:t>
            </a:r>
            <a:endParaRPr lang="en-US" altLang="zh-CN" sz="1800" dirty="0"/>
          </a:p>
          <a:p>
            <a:pPr>
              <a:spcBef>
                <a:spcPts val="750"/>
              </a:spcBef>
              <a:spcAft>
                <a:spcPts val="0"/>
              </a:spcAft>
              <a:buClr>
                <a:srgbClr val="91AC4E"/>
              </a:buClr>
              <a:buSzPct val="90000"/>
              <a:buFont typeface="Wingdings" panose="05000000000000000000" pitchFamily="2" charset="2"/>
              <a:buChar char="p"/>
            </a:pPr>
            <a:r>
              <a:rPr lang="zh-CN" altLang="en-US" sz="1800" dirty="0"/>
              <a:t> 索引和排序</a:t>
            </a:r>
            <a:endParaRPr lang="en-US" altLang="zh-CN" sz="1800" dirty="0"/>
          </a:p>
          <a:p>
            <a:pPr>
              <a:spcBef>
                <a:spcPts val="750"/>
              </a:spcBef>
              <a:buClr>
                <a:srgbClr val="91AC4E"/>
              </a:buClr>
              <a:buSzPct val="90000"/>
              <a:buFont typeface="Wingdings" panose="05000000000000000000" pitchFamily="2" charset="2"/>
              <a:buChar char="p"/>
            </a:pPr>
            <a:r>
              <a:rPr lang="zh-CN" altLang="en-US" sz="1800" dirty="0"/>
              <a:t> 联机文档的功能测试</a:t>
            </a:r>
            <a:endParaRPr lang="zh-CN" altLang="en-US" sz="1800" dirty="0"/>
          </a:p>
        </p:txBody>
      </p:sp>
      <p:sp>
        <p:nvSpPr>
          <p:cNvPr id="5" name="文本框 4"/>
          <p:cNvSpPr txBox="1"/>
          <p:nvPr/>
        </p:nvSpPr>
        <p:spPr>
          <a:xfrm>
            <a:off x="780221" y="875159"/>
            <a:ext cx="7638221" cy="1087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不仅要查看用户界面，而且要对文件保存、打印等类似的功能进行测试，特别要注意语言环境特定的组件，比如时间、日期格式以及文字处理等相关方面的功能进行测试</a:t>
            </a:r>
            <a:r>
              <a:rPr lang="zh-CN" altLang="en-US" sz="1350" dirty="0">
                <a:solidFill>
                  <a:schemeClr val="accent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 </a:t>
            </a:r>
            <a:endParaRPr lang="zh-CN" altLang="en-US" sz="1350" dirty="0">
              <a:solidFill>
                <a:schemeClr val="accent1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1746" y="316616"/>
            <a:ext cx="8161119" cy="523875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本章小结</a:t>
            </a:r>
            <a:endParaRPr kumimoji="1"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7" name="概念，学习要点的概念介绍，以及在工作中什么场景会用到"/>
          <p:cNvSpPr txBox="1"/>
          <p:nvPr/>
        </p:nvSpPr>
        <p:spPr>
          <a:xfrm>
            <a:off x="870129" y="1010285"/>
            <a:ext cx="7403741" cy="3122930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/>
          <a:p>
            <a:pPr marL="355600" indent="-355600">
              <a:lnSpc>
                <a:spcPct val="140000"/>
              </a:lnSpc>
              <a:spcBef>
                <a:spcPct val="20000"/>
              </a:spcBef>
              <a:spcAft>
                <a:spcPts val="0"/>
              </a:spcAft>
              <a:buClr>
                <a:srgbClr val="0070C0"/>
              </a:buClr>
              <a:buSzPct val="80000"/>
              <a:buFont typeface="Wingdings" panose="05000000000000000000" pitchFamily="2" charset="2"/>
              <a:buChar char="p"/>
              <a:defRPr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软件国际化</a:t>
            </a:r>
            <a:r>
              <a:rPr lang="zh-CN" altLang="en-US" sz="2000" dirty="0">
                <a:ea typeface="楷体" panose="02010609060101010101" charset="-122"/>
              </a:rPr>
              <a:t>是研发上多工程问题，在设计、编程上需要遵守</a:t>
            </a:r>
            <a:r>
              <a:rPr lang="en-US" altLang="zh-CN" sz="2000" dirty="0">
                <a:ea typeface="楷体" panose="02010609060101010101" charset="-122"/>
              </a:rPr>
              <a:t>I18N</a:t>
            </a:r>
            <a:r>
              <a:rPr lang="zh-CN" altLang="en-US" sz="2000" dirty="0">
                <a:ea typeface="楷体" panose="02010609060101010101" charset="-122"/>
              </a:rPr>
              <a:t>相应的规范和要求</a:t>
            </a:r>
            <a:endParaRPr lang="en-US" altLang="zh-CN" sz="2000" dirty="0">
              <a:ea typeface="楷体" panose="02010609060101010101" charset="-122"/>
            </a:endParaRPr>
          </a:p>
          <a:p>
            <a:pPr marL="355600" indent="-355600">
              <a:lnSpc>
                <a:spcPct val="140000"/>
              </a:lnSpc>
              <a:spcBef>
                <a:spcPts val="20"/>
              </a:spcBef>
              <a:spcAft>
                <a:spcPts val="0"/>
              </a:spcAft>
              <a:buClr>
                <a:srgbClr val="0070C0"/>
              </a:buClr>
              <a:buSzPct val="80000"/>
              <a:buFont typeface="Wingdings" panose="05000000000000000000" pitchFamily="2" charset="2"/>
              <a:buChar char="p"/>
              <a:defRPr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国际化测试</a:t>
            </a:r>
            <a:r>
              <a:rPr lang="zh-CN" altLang="en-US" sz="2000" dirty="0">
                <a:ea typeface="楷体" panose="02010609060101010101" charset="-122"/>
              </a:rPr>
              <a:t>需要验证双向识别功能、语言切换方式、多字节和单字节文字的混合、输入法编辑器、大小写转换、快捷组合键、词序问题、无硬编码 </a:t>
            </a:r>
            <a:endParaRPr lang="en-US" altLang="zh-CN" sz="2000" dirty="0">
              <a:ea typeface="楷体" panose="02010609060101010101" charset="-122"/>
            </a:endParaRPr>
          </a:p>
          <a:p>
            <a:pPr marL="355600" indent="-355600">
              <a:lnSpc>
                <a:spcPct val="140000"/>
              </a:lnSpc>
              <a:spcBef>
                <a:spcPts val="20"/>
              </a:spcBef>
              <a:buClr>
                <a:srgbClr val="0070C0"/>
              </a:buClr>
              <a:buSzPct val="80000"/>
              <a:buFont typeface="Wingdings" panose="05000000000000000000" pitchFamily="2" charset="2"/>
              <a:buChar char="p"/>
              <a:defRPr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本地化测试</a:t>
            </a:r>
            <a:r>
              <a:rPr lang="zh-CN" altLang="en-US" sz="2000" dirty="0">
                <a:ea typeface="楷体" panose="02010609060101010101" charset="-122"/>
              </a:rPr>
              <a:t>会涉及“数据格式、</a:t>
            </a:r>
            <a:r>
              <a:rPr lang="en-US" altLang="zh-CN" sz="2000" dirty="0">
                <a:ea typeface="楷体" panose="02010609060101010101" charset="-122"/>
              </a:rPr>
              <a:t>UI</a:t>
            </a:r>
            <a:r>
              <a:rPr lang="zh-CN" altLang="en-US" sz="2000" dirty="0">
                <a:ea typeface="楷体" panose="02010609060101010101" charset="-122"/>
              </a:rPr>
              <a:t>显示和布局、配置和兼容性问题、翻译内容等</a:t>
            </a:r>
            <a:endParaRPr lang="zh-CN" altLang="en-US" sz="2000" dirty="0">
              <a:ea typeface="楷体" panose="02010609060101010101" charset="-122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参考资源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979603" y="1129549"/>
            <a:ext cx="6663587" cy="2587686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1600" dirty="0">
                <a:hlinkClick r:id="rId1"/>
              </a:rPr>
              <a:t>http://www.w3.org/International/</a:t>
            </a:r>
            <a:endParaRPr lang="en-US" altLang="zh-CN" sz="1600" dirty="0"/>
          </a:p>
          <a:p>
            <a:pPr>
              <a:spcBef>
                <a:spcPts val="750"/>
              </a:spcBef>
              <a:spcAft>
                <a:spcPts val="0"/>
              </a:spcAft>
            </a:pPr>
            <a:r>
              <a:rPr lang="en-US" altLang="zh-CN" sz="1600" dirty="0">
                <a:hlinkClick r:id="rId2"/>
              </a:rPr>
              <a:t>https://confluence.sakaiproject.org/display/I18N/Home</a:t>
            </a:r>
            <a:endParaRPr lang="en-US" altLang="zh-CN" sz="1600" dirty="0"/>
          </a:p>
          <a:p>
            <a:pPr>
              <a:spcBef>
                <a:spcPts val="750"/>
              </a:spcBef>
              <a:spcAft>
                <a:spcPts val="0"/>
              </a:spcAft>
            </a:pPr>
            <a:r>
              <a:rPr lang="en-US" altLang="zh-CN" sz="1600" dirty="0">
                <a:hlinkClick r:id="rId3"/>
              </a:rPr>
              <a:t>http://www.gala-global.org/</a:t>
            </a:r>
            <a:endParaRPr lang="en-US" altLang="zh-CN" sz="1600" dirty="0"/>
          </a:p>
          <a:p>
            <a:pPr>
              <a:spcBef>
                <a:spcPts val="750"/>
              </a:spcBef>
              <a:spcAft>
                <a:spcPts val="0"/>
              </a:spcAft>
            </a:pPr>
            <a:r>
              <a:rPr lang="en-US" altLang="zh-CN" sz="1600" dirty="0">
                <a:hlinkClick r:id="rId4"/>
              </a:rPr>
              <a:t>http://blogs.msdn.com/b/kierans</a:t>
            </a:r>
            <a:endParaRPr lang="zh-CN" altLang="en-US" sz="1600" b="1" dirty="0"/>
          </a:p>
          <a:p>
            <a:pPr>
              <a:spcBef>
                <a:spcPts val="750"/>
              </a:spcBef>
            </a:pPr>
            <a:r>
              <a:rPr lang="en-US" altLang="zh-CN" sz="1600" dirty="0">
                <a:hlinkClick r:id="rId4"/>
              </a:rPr>
              <a:t>http</a:t>
            </a:r>
            <a:r>
              <a:rPr lang="en-US" altLang="zh-CN" sz="1600" dirty="0">
                <a:hlinkClick r:id="rId5" invalidUrl="http:///"/>
              </a:rPr>
              <a:t>://</a:t>
            </a:r>
            <a:r>
              <a:rPr lang="en-US" altLang="zh-CN" sz="1600" dirty="0">
                <a:hlinkClick r:id="rId6"/>
              </a:rPr>
              <a:t>java.sun.com/developer/technicalArticles/Intl/IntlIntro</a:t>
            </a:r>
            <a:endParaRPr lang="en-US" altLang="zh-CN" sz="1600" dirty="0"/>
          </a:p>
          <a:p>
            <a:endParaRPr kumimoji="1" lang="zh-CN" alt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777097" y="1315858"/>
            <a:ext cx="4364709" cy="2511784"/>
          </a:xfrm>
        </p:spPr>
        <p:txBody>
          <a:bodyPr>
            <a:noAutofit/>
          </a:bodyPr>
          <a:lstStyle/>
          <a:p>
            <a:pPr>
              <a:spcAft>
                <a:spcPts val="0"/>
              </a:spcAft>
            </a:pPr>
            <a:r>
              <a:rPr kumimoji="1" lang="en-US" altLang="zh-CN" sz="2000" dirty="0"/>
              <a:t>8.1 </a:t>
            </a:r>
            <a:r>
              <a:rPr kumimoji="1" lang="zh-CN" altLang="en-US" sz="2000" dirty="0"/>
              <a:t>什么是软件本地化</a:t>
            </a:r>
            <a:endParaRPr kumimoji="1" lang="zh-CN" altLang="en-US" sz="2000" dirty="0"/>
          </a:p>
          <a:p>
            <a:pPr>
              <a:spcBef>
                <a:spcPts val="750"/>
              </a:spcBef>
              <a:spcAft>
                <a:spcPts val="0"/>
              </a:spcAft>
            </a:pPr>
            <a:r>
              <a:rPr kumimoji="1" lang="en-US" altLang="zh-CN" sz="2000" dirty="0"/>
              <a:t>8.2 </a:t>
            </a:r>
            <a:r>
              <a:rPr kumimoji="1" lang="zh-CN" altLang="en-US" sz="2000" dirty="0"/>
              <a:t>翻译验证</a:t>
            </a:r>
            <a:endParaRPr kumimoji="1" lang="zh-CN" altLang="en-US" sz="2000" dirty="0"/>
          </a:p>
          <a:p>
            <a:pPr>
              <a:spcBef>
                <a:spcPts val="750"/>
              </a:spcBef>
              <a:spcAft>
                <a:spcPts val="0"/>
              </a:spcAft>
            </a:pPr>
            <a:r>
              <a:rPr kumimoji="1" lang="en-US" altLang="zh-CN" sz="2000" dirty="0"/>
              <a:t>8.3 </a:t>
            </a:r>
            <a:r>
              <a:rPr kumimoji="1" lang="zh-CN" altLang="en-US" sz="2000" dirty="0"/>
              <a:t>本地化测试的技术问题</a:t>
            </a:r>
            <a:endParaRPr kumimoji="1" lang="zh-CN" altLang="en-US" sz="2000" dirty="0"/>
          </a:p>
          <a:p>
            <a:pPr>
              <a:spcBef>
                <a:spcPts val="750"/>
              </a:spcBef>
            </a:pPr>
            <a:r>
              <a:rPr kumimoji="1" lang="en-US" altLang="zh-CN" sz="2000" dirty="0"/>
              <a:t>8.4 </a:t>
            </a:r>
            <a:r>
              <a:rPr kumimoji="1" lang="zh-CN" altLang="en-US" sz="2000" dirty="0"/>
              <a:t>本地化的功能测试	</a:t>
            </a:r>
            <a:endParaRPr kumimoji="1" lang="en-US" altLang="zh-CN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1390" y="1334167"/>
            <a:ext cx="4472609" cy="21951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9209" y="4505517"/>
            <a:ext cx="283654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0"/>
              </a:spcAft>
            </a:pPr>
            <a:r>
              <a:rPr kumimoji="1" lang="zh-CN" altLang="en-US" sz="1600" dirty="0">
                <a:solidFill>
                  <a:schemeClr val="bg1">
                    <a:lumMod val="65000"/>
                  </a:schemeClr>
                </a:solidFill>
              </a:rPr>
              <a:t>版权所有</a:t>
            </a:r>
            <a:r>
              <a:rPr kumimoji="1" lang="en-US" altLang="zh-CN" sz="1600" dirty="0">
                <a:solidFill>
                  <a:schemeClr val="bg1">
                    <a:lumMod val="65000"/>
                  </a:schemeClr>
                </a:solidFill>
              </a:rPr>
              <a:t>©️</a:t>
            </a:r>
            <a:r>
              <a:rPr kumimoji="1" lang="zh-CN" altLang="en-US" sz="1600" dirty="0">
                <a:solidFill>
                  <a:schemeClr val="bg1">
                    <a:lumMod val="65000"/>
                  </a:schemeClr>
                </a:solidFill>
              </a:rPr>
              <a:t> 仅限于教学使用</a:t>
            </a:r>
            <a:endParaRPr kumimoji="1"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1273947" y="1987998"/>
            <a:ext cx="6596106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altLang="zh-CN" sz="4500" b="1" dirty="0">
                <a:ln w="19050">
                  <a:noFill/>
                </a:ln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 </a:t>
            </a:r>
            <a:r>
              <a:rPr lang="zh-CN" altLang="en-US" sz="4500" b="1" dirty="0">
                <a:ln w="19050">
                  <a:noFill/>
                </a:ln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什么是软件本地化</a:t>
            </a:r>
            <a:endParaRPr lang="zh-CN" altLang="zh-CN" sz="4500" b="1" dirty="0">
              <a:ln w="19050">
                <a:noFill/>
              </a:ln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3547848" y="2912632"/>
            <a:ext cx="2922526" cy="2077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8.1.1 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软件本地化与国际化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8.1.2 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字符集问题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8.1.3 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软件国际化标准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8.1.4 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软件本地化基本步骤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8.1.5 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软件本地化测试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I18N vs. L10N</a:t>
            </a:r>
            <a:endParaRPr kumimoji="1" lang="zh-CN" altLang="en-US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632419" y="1395411"/>
            <a:ext cx="5639091" cy="2660164"/>
          </a:xfr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思源黑体" panose="020F0502020204030204" charset="-122"/>
                <a:ea typeface="思源黑体" panose="020F0502020204030204" charset="-122"/>
                <a:cs typeface="思源黑体" panose="020F0502020204030204" charset="-122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defTabSz="457200">
              <a:lnSpc>
                <a:spcPct val="140000"/>
              </a:lnSpc>
              <a:spcAft>
                <a:spcPts val="0"/>
              </a:spcAft>
              <a:buClr>
                <a:srgbClr val="91AC4E"/>
              </a:buClr>
              <a:buSzPct val="8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I18N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是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L10N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的基础和前提，为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L10N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做准备 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342900" indent="-342900" defTabSz="457200">
              <a:lnSpc>
                <a:spcPct val="140000"/>
              </a:lnSpc>
              <a:spcAft>
                <a:spcPts val="0"/>
              </a:spcAft>
              <a:buClr>
                <a:srgbClr val="91AC4E"/>
              </a:buClr>
              <a:buSzPct val="8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L10N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是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I18N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向特定本地语言环境的转换 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342900" indent="-342900" defTabSz="457200">
              <a:lnSpc>
                <a:spcPct val="140000"/>
              </a:lnSpc>
              <a:spcAft>
                <a:spcPts val="0"/>
              </a:spcAft>
              <a:buClr>
                <a:srgbClr val="91AC4E"/>
              </a:buClr>
              <a:buSzPct val="8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I18N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是软件产品源语言开发的一部分，属于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Engineering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342900" indent="-342900" defTabSz="457200">
              <a:lnSpc>
                <a:spcPct val="140000"/>
              </a:lnSpc>
              <a:buClr>
                <a:srgbClr val="91AC4E"/>
              </a:buClr>
              <a:buSzPct val="8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L10N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可以独立于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Engineering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，可由第三方完成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6289187" y="1395411"/>
            <a:ext cx="2483644" cy="2352675"/>
            <a:chOff x="2152" y="11432"/>
            <a:chExt cx="2810" cy="2722"/>
          </a:xfrm>
        </p:grpSpPr>
        <p:sp>
          <p:nvSpPr>
            <p:cNvPr id="6" name="AutoShape 5"/>
            <p:cNvSpPr>
              <a:spLocks noChangeAspect="1" noChangeArrowheads="1"/>
            </p:cNvSpPr>
            <p:nvPr/>
          </p:nvSpPr>
          <p:spPr bwMode="auto">
            <a:xfrm>
              <a:off x="2152" y="11432"/>
              <a:ext cx="2810" cy="27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Oval 6"/>
            <p:cNvSpPr>
              <a:spLocks noChangeArrowheads="1"/>
            </p:cNvSpPr>
            <p:nvPr/>
          </p:nvSpPr>
          <p:spPr bwMode="auto">
            <a:xfrm>
              <a:off x="3039" y="12389"/>
              <a:ext cx="987" cy="1008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pPr algn="ctr"/>
              <a:endParaRPr lang="zh-CN" altLang="en-US" sz="13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Oval 7"/>
            <p:cNvSpPr>
              <a:spLocks noChangeArrowheads="1"/>
            </p:cNvSpPr>
            <p:nvPr/>
          </p:nvSpPr>
          <p:spPr bwMode="auto">
            <a:xfrm>
              <a:off x="2548" y="11884"/>
              <a:ext cx="1971" cy="1916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2152" y="11432"/>
              <a:ext cx="2810" cy="2722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prstDash val="dash"/>
              <a:round/>
            </a:ln>
          </p:spPr>
          <p:txBody>
            <a:bodyPr wrap="none" anchor="ctr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4046" y="12494"/>
              <a:ext cx="427" cy="64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500" dirty="0">
                  <a:solidFill>
                    <a:schemeClr val="accent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翻译</a:t>
              </a:r>
              <a:endParaRPr lang="zh-CN" altLang="en-US" sz="15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Text Box 10"/>
            <p:cNvSpPr txBox="1">
              <a:spLocks noChangeArrowheads="1"/>
            </p:cNvSpPr>
            <p:nvPr/>
          </p:nvSpPr>
          <p:spPr bwMode="auto">
            <a:xfrm>
              <a:off x="3049" y="12581"/>
              <a:ext cx="977" cy="74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国际化</a:t>
              </a:r>
              <a:endParaRPr lang="zh-CN" altLang="en-US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Text Box 11"/>
            <p:cNvSpPr txBox="1">
              <a:spLocks noChangeArrowheads="1"/>
            </p:cNvSpPr>
            <p:nvPr/>
          </p:nvSpPr>
          <p:spPr bwMode="auto">
            <a:xfrm>
              <a:off x="3007" y="11932"/>
              <a:ext cx="1089" cy="4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algn="just"/>
              <a:r>
                <a:rPr lang="zh-CN" altLang="en-US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dirty="0">
                  <a:solidFill>
                    <a:srgbClr val="8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本地化</a:t>
              </a:r>
              <a:endParaRPr lang="zh-CN" altLang="en-US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>
              <a:off x="3928" y="13197"/>
              <a:ext cx="343" cy="30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</a:ln>
          </p:spPr>
          <p:txBody>
            <a:bodyPr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 flipV="1">
              <a:off x="3827" y="12119"/>
              <a:ext cx="341" cy="37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</a:ln>
          </p:spPr>
          <p:txBody>
            <a:bodyPr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Text Box 14"/>
            <p:cNvSpPr txBox="1">
              <a:spLocks noChangeArrowheads="1"/>
            </p:cNvSpPr>
            <p:nvPr/>
          </p:nvSpPr>
          <p:spPr bwMode="auto">
            <a:xfrm>
              <a:off x="3069" y="11494"/>
              <a:ext cx="933" cy="37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全球化</a:t>
              </a:r>
              <a:endPara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I18N</a:t>
            </a:r>
            <a:endParaRPr kumimoji="1" lang="zh-CN" altLang="en-US" dirty="0"/>
          </a:p>
        </p:txBody>
      </p:sp>
      <p:sp>
        <p:nvSpPr>
          <p:cNvPr id="4" name="Rectangle 15"/>
          <p:cNvSpPr>
            <a:spLocks noChangeArrowheads="1"/>
          </p:cNvSpPr>
          <p:nvPr/>
        </p:nvSpPr>
        <p:spPr bwMode="auto">
          <a:xfrm>
            <a:off x="1627792" y="1017686"/>
            <a:ext cx="6101953" cy="35350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 anchor="ctr">
            <a:spAutoFit/>
          </a:bodyPr>
          <a:lstStyle/>
          <a:p>
            <a:pPr marL="257175" indent="-257175" eaLnBrk="0" hangingPunct="0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支持</a:t>
            </a: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Unicode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字符集、双字节的字符；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分离程序代码和显示内容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消除</a:t>
            </a: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Hard code</a:t>
            </a:r>
            <a:endParaRPr lang="en-US" altLang="zh-CN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使用</a:t>
            </a:r>
            <a:r>
              <a:rPr lang="en-US" altLang="zh-CN" dirty="0">
                <a:ea typeface="楷体" panose="02010609060101010101" charset="-122"/>
                <a:cs typeface="楷体" panose="02010609060101010101" charset="-122"/>
              </a:rPr>
              <a:t>Header files </a:t>
            </a: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去定义经常被调用的代码段；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改善翻译文本尺寸，具有调整的灵活性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支持各个国家的键盘设置；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支持文字排序和大小写转换；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支持各个国家的度量衡，时区，货币单位格式等的设置；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marL="257175" indent="-257175" eaLnBrk="0" hangingPunct="0">
              <a:lnSpc>
                <a:spcPct val="130000"/>
              </a:lnSpc>
              <a:spcBef>
                <a:spcPts val="2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anose="05000000000000000000" pitchFamily="2" charset="2"/>
              <a:buChar char="p"/>
              <a:tabLst>
                <a:tab pos="514350" algn="l"/>
              </a:tabLst>
            </a:pPr>
            <a:r>
              <a:rPr lang="zh-CN" altLang="en-US" dirty="0">
                <a:ea typeface="楷体" panose="02010609060101010101" charset="-122"/>
                <a:cs typeface="楷体" panose="02010609060101010101" charset="-122"/>
              </a:rPr>
              <a:t>国际化用户界面设计（自我定义）。</a:t>
            </a:r>
            <a:endParaRPr lang="zh-CN" altLang="en-US" dirty="0">
              <a:ea typeface="楷体" panose="02010609060101010101" charset="-122"/>
              <a:cs typeface="楷体" panose="02010609060101010101" charset="-122"/>
            </a:endParaRPr>
          </a:p>
          <a:p>
            <a:pPr eaLnBrk="0" hangingPunct="0">
              <a:buClr>
                <a:srgbClr val="91AC4E"/>
              </a:buClr>
              <a:buSzPct val="88000"/>
              <a:buFont typeface="Wingdings" panose="05000000000000000000" pitchFamily="2" charset="2"/>
              <a:buChar char="p"/>
              <a:tabLst>
                <a:tab pos="428625" algn="l"/>
              </a:tabLst>
            </a:pP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国际化功能实例</a:t>
            </a:r>
            <a:endParaRPr kumimoji="1" lang="zh-CN" altLang="en-US" dirty="0"/>
          </a:p>
        </p:txBody>
      </p:sp>
      <p:pic>
        <p:nvPicPr>
          <p:cNvPr id="4" name="Picture 3" descr="temp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282299" y="861763"/>
            <a:ext cx="6222850" cy="3419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TA5NDI2ZWFiMmI1OWE2N2QwMWFkNmFlNWQxNGI5MDgifQ=="/>
  <p:tag name="commondata" val="eyJoZGlkIjoiZDliNzhhYjFiMWZkNWI2YjkyMTBkYzEyZDhjMTNhNTYifQ==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10800000" scaled="1"/>
          <a:tileRect/>
        </a:gra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5389</Words>
  <Application>WPS 演示</Application>
  <PresentationFormat>全屏显示(16:9)</PresentationFormat>
  <Paragraphs>416</Paragraphs>
  <Slides>45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66" baseType="lpstr">
      <vt:lpstr>Arial</vt:lpstr>
      <vt:lpstr>宋体</vt:lpstr>
      <vt:lpstr>Wingdings</vt:lpstr>
      <vt:lpstr>思源黑体</vt:lpstr>
      <vt:lpstr>黑体</vt:lpstr>
      <vt:lpstr>思源黑体 Medium</vt:lpstr>
      <vt:lpstr>思源黑体 Bold</vt:lpstr>
      <vt:lpstr>微软雅黑</vt:lpstr>
      <vt:lpstr>Arial</vt:lpstr>
      <vt:lpstr>微软雅黑 Light</vt:lpstr>
      <vt:lpstr>思源黑体 CN Normal</vt:lpstr>
      <vt:lpstr>Tahoma</vt:lpstr>
      <vt:lpstr>Calibri</vt:lpstr>
      <vt:lpstr>Times New Roman</vt:lpstr>
      <vt:lpstr>楷体</vt:lpstr>
      <vt:lpstr>ˎ̥</vt:lpstr>
      <vt:lpstr>ksdb</vt:lpstr>
      <vt:lpstr>等线</vt:lpstr>
      <vt:lpstr>Arial Unicode MS</vt:lpstr>
      <vt:lpstr>Verdana</vt:lpstr>
      <vt:lpstr>Office 主题​​</vt:lpstr>
      <vt:lpstr>软件测试方法和技术</vt:lpstr>
      <vt:lpstr>国际化生活的体验</vt:lpstr>
      <vt:lpstr>具体例子</vt:lpstr>
      <vt:lpstr>示例－阿拉伯语</vt:lpstr>
      <vt:lpstr>PowerPoint 演示文稿</vt:lpstr>
      <vt:lpstr>PowerPoint 演示文稿</vt:lpstr>
      <vt:lpstr>I18N vs. L10N</vt:lpstr>
      <vt:lpstr>I18N</vt:lpstr>
      <vt:lpstr>国际化功能实例</vt:lpstr>
      <vt:lpstr>L10N</vt:lpstr>
      <vt:lpstr>8.1.2 字符集问题</vt:lpstr>
      <vt:lpstr>字符集问题标准</vt:lpstr>
      <vt:lpstr>示例：ASCII</vt:lpstr>
      <vt:lpstr>示例：Unicode</vt:lpstr>
      <vt:lpstr>示例：UTF-8</vt:lpstr>
      <vt:lpstr>8.1.3 软件国际化标准</vt:lpstr>
      <vt:lpstr>I18N 测试</vt:lpstr>
      <vt:lpstr>国际化测试方法</vt:lpstr>
      <vt:lpstr>国际化测试点</vt:lpstr>
      <vt:lpstr>示例</vt:lpstr>
      <vt:lpstr>8.1.4 软件本地化基本步骤</vt:lpstr>
      <vt:lpstr>本地化过程</vt:lpstr>
      <vt:lpstr>8.1.5 软件本地化测试</vt:lpstr>
      <vt:lpstr>软件本地化测试</vt:lpstr>
      <vt:lpstr>I18N 测试 vs. L10N 测试</vt:lpstr>
      <vt:lpstr>PowerPoint 演示文稿</vt:lpstr>
      <vt:lpstr>软件本地化与翻译</vt:lpstr>
      <vt:lpstr>翻译问题 – 文字扩展</vt:lpstr>
      <vt:lpstr>PowerPoint 演示文稿</vt:lpstr>
      <vt:lpstr>最常见的问题</vt:lpstr>
      <vt:lpstr>8.3.1 数据格式</vt:lpstr>
      <vt:lpstr>区域与语言</vt:lpstr>
      <vt:lpstr>本地化问题 - 数据格式</vt:lpstr>
      <vt:lpstr>8.3.2 页面显示和布局</vt:lpstr>
      <vt:lpstr>示例：不能完全显示</vt:lpstr>
      <vt:lpstr>示例：乱码</vt:lpstr>
      <vt:lpstr>示例：其它</vt:lpstr>
      <vt:lpstr>UI验证的细节</vt:lpstr>
      <vt:lpstr>8.3.3 配置和兼容性问题</vt:lpstr>
      <vt:lpstr>配置和兼容性测试</vt:lpstr>
      <vt:lpstr>PowerPoint 演示文稿</vt:lpstr>
      <vt:lpstr>本地化功能测试的具体工作</vt:lpstr>
      <vt:lpstr>L10N功能测试</vt:lpstr>
      <vt:lpstr>本章小结</vt:lpstr>
      <vt:lpstr>参考资源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董国庆</cp:lastModifiedBy>
  <cp:revision>342</cp:revision>
  <dcterms:created xsi:type="dcterms:W3CDTF">2020-06-18T01:06:00Z</dcterms:created>
  <dcterms:modified xsi:type="dcterms:W3CDTF">2024-03-05T02:07:39Z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426427AD8D144D0396529E473195E768</vt:lpwstr>
  </property>
</Properties>
</file>

<file path=docProps/thumbnail.jpeg>
</file>